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8288000" cy="10287000"/>
  <p:notesSz cx="6858000" cy="9144000"/>
  <p:embeddedFontLst>
    <p:embeddedFont>
      <p:font typeface="Barlow Condensed Semi-Bold" panose="020B0604020202020204" charset="0"/>
      <p:regular r:id="rId41"/>
    </p:embeddedFont>
    <p:embeddedFont>
      <p:font typeface="Canva Sans Bold" panose="020B0604020202020204" charset="0"/>
      <p:regular r:id="rId42"/>
    </p:embeddedFont>
    <p:embeddedFont>
      <p:font typeface="HK Grotesk Light" panose="020B0604020202020204" charset="0"/>
      <p:regular r:id="rId43"/>
    </p:embeddedFont>
    <p:embeddedFont>
      <p:font typeface="Montserrat Light" panose="00000400000000000000" pitchFamily="2" charset="0"/>
      <p:regular r:id="rId44"/>
    </p:embeddedFont>
    <p:embeddedFont>
      <p:font typeface="Montserrat Light Bold" panose="020B0604020202020204" charset="0"/>
      <p:regular r:id="rId45"/>
    </p:embeddedFont>
    <p:embeddedFont>
      <p:font typeface="Montserrat Ultra-Bold" panose="020B0604020202020204" charset="0"/>
      <p:regular r:id="rId46"/>
    </p:embeddedFont>
    <p:embeddedFont>
      <p:font typeface="Poppins Light" panose="00000400000000000000" pitchFamily="2" charset="0"/>
      <p:regular r:id="rId47"/>
    </p:embeddedFont>
    <p:embeddedFont>
      <p:font typeface="Poppins Medium" panose="00000600000000000000" pitchFamily="2" charset="0"/>
      <p:regular r:id="rId48"/>
    </p:embeddedFont>
    <p:embeddedFont>
      <p:font typeface="Poppins Medium Bold" panose="020B0604020202020204"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3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0" y="7504795"/>
            <a:ext cx="5743699" cy="2782205"/>
            <a:chOff x="0" y="0"/>
            <a:chExt cx="1942930" cy="941141"/>
          </a:xfrm>
        </p:grpSpPr>
        <p:sp>
          <p:nvSpPr>
            <p:cNvPr id="3" name="Freeform 3"/>
            <p:cNvSpPr/>
            <p:nvPr/>
          </p:nvSpPr>
          <p:spPr>
            <a:xfrm>
              <a:off x="0" y="0"/>
              <a:ext cx="1942930" cy="941141"/>
            </a:xfrm>
            <a:custGeom>
              <a:avLst/>
              <a:gdLst/>
              <a:ahLst/>
              <a:cxnLst/>
              <a:rect l="l" t="t" r="r" b="b"/>
              <a:pathLst>
                <a:path w="1942930" h="941141">
                  <a:moveTo>
                    <a:pt x="0" y="0"/>
                  </a:moveTo>
                  <a:lnTo>
                    <a:pt x="1942930" y="0"/>
                  </a:lnTo>
                  <a:lnTo>
                    <a:pt x="1942930" y="941141"/>
                  </a:lnTo>
                  <a:lnTo>
                    <a:pt x="0" y="941141"/>
                  </a:lnTo>
                  <a:close/>
                </a:path>
              </a:pathLst>
            </a:custGeom>
            <a:solidFill>
              <a:srgbClr val="1D7144"/>
            </a:solidFill>
          </p:spPr>
          <p:txBody>
            <a:bodyPr/>
            <a:lstStyle/>
            <a:p>
              <a:endParaRPr lang="es-CO"/>
            </a:p>
          </p:txBody>
        </p:sp>
      </p:grpSp>
      <p:grpSp>
        <p:nvGrpSpPr>
          <p:cNvPr id="4" name="Group 4"/>
          <p:cNvGrpSpPr/>
          <p:nvPr/>
        </p:nvGrpSpPr>
        <p:grpSpPr>
          <a:xfrm>
            <a:off x="5743699" y="7504795"/>
            <a:ext cx="6852302" cy="2782205"/>
            <a:chOff x="0" y="0"/>
            <a:chExt cx="2317939" cy="941141"/>
          </a:xfrm>
        </p:grpSpPr>
        <p:sp>
          <p:nvSpPr>
            <p:cNvPr id="5" name="Freeform 5"/>
            <p:cNvSpPr/>
            <p:nvPr/>
          </p:nvSpPr>
          <p:spPr>
            <a:xfrm>
              <a:off x="0" y="0"/>
              <a:ext cx="2317939" cy="941141"/>
            </a:xfrm>
            <a:custGeom>
              <a:avLst/>
              <a:gdLst/>
              <a:ahLst/>
              <a:cxnLst/>
              <a:rect l="l" t="t" r="r" b="b"/>
              <a:pathLst>
                <a:path w="2317939" h="941141">
                  <a:moveTo>
                    <a:pt x="0" y="0"/>
                  </a:moveTo>
                  <a:lnTo>
                    <a:pt x="2317939" y="0"/>
                  </a:lnTo>
                  <a:lnTo>
                    <a:pt x="2317939" y="941141"/>
                  </a:lnTo>
                  <a:lnTo>
                    <a:pt x="0" y="941141"/>
                  </a:lnTo>
                  <a:close/>
                </a:path>
              </a:pathLst>
            </a:custGeom>
            <a:solidFill>
              <a:srgbClr val="76DD94"/>
            </a:solidFill>
          </p:spPr>
          <p:txBody>
            <a:bodyPr/>
            <a:lstStyle/>
            <a:p>
              <a:endParaRPr lang="es-CO"/>
            </a:p>
          </p:txBody>
        </p:sp>
      </p:grpSp>
      <p:grpSp>
        <p:nvGrpSpPr>
          <p:cNvPr id="6" name="Group 6"/>
          <p:cNvGrpSpPr/>
          <p:nvPr/>
        </p:nvGrpSpPr>
        <p:grpSpPr>
          <a:xfrm>
            <a:off x="12596002" y="7504795"/>
            <a:ext cx="5691998" cy="2782205"/>
            <a:chOff x="0" y="0"/>
            <a:chExt cx="1925441" cy="941141"/>
          </a:xfrm>
        </p:grpSpPr>
        <p:sp>
          <p:nvSpPr>
            <p:cNvPr id="7" name="Freeform 7"/>
            <p:cNvSpPr/>
            <p:nvPr/>
          </p:nvSpPr>
          <p:spPr>
            <a:xfrm>
              <a:off x="0" y="0"/>
              <a:ext cx="1925441" cy="941141"/>
            </a:xfrm>
            <a:custGeom>
              <a:avLst/>
              <a:gdLst/>
              <a:ahLst/>
              <a:cxnLst/>
              <a:rect l="l" t="t" r="r" b="b"/>
              <a:pathLst>
                <a:path w="1925441" h="941141">
                  <a:moveTo>
                    <a:pt x="0" y="0"/>
                  </a:moveTo>
                  <a:lnTo>
                    <a:pt x="1925441" y="0"/>
                  </a:lnTo>
                  <a:lnTo>
                    <a:pt x="1925441" y="941141"/>
                  </a:lnTo>
                  <a:lnTo>
                    <a:pt x="0" y="941141"/>
                  </a:lnTo>
                  <a:close/>
                </a:path>
              </a:pathLst>
            </a:custGeom>
            <a:solidFill>
              <a:srgbClr val="005CE6"/>
            </a:solidFill>
          </p:spPr>
          <p:txBody>
            <a:bodyPr/>
            <a:lstStyle/>
            <a:p>
              <a:endParaRPr lang="es-CO"/>
            </a:p>
          </p:txBody>
        </p:sp>
      </p:grpSp>
      <p:sp>
        <p:nvSpPr>
          <p:cNvPr id="8" name="Freeform 8"/>
          <p:cNvSpPr/>
          <p:nvPr/>
        </p:nvSpPr>
        <p:spPr>
          <a:xfrm rot="-5400000">
            <a:off x="2971019" y="7504795"/>
            <a:ext cx="2782205" cy="2782205"/>
          </a:xfrm>
          <a:custGeom>
            <a:avLst/>
            <a:gdLst/>
            <a:ahLst/>
            <a:cxnLst/>
            <a:rect l="l" t="t" r="r" b="b"/>
            <a:pathLst>
              <a:path w="2782205" h="2782205">
                <a:moveTo>
                  <a:pt x="0" y="0"/>
                </a:moveTo>
                <a:lnTo>
                  <a:pt x="2782205" y="0"/>
                </a:lnTo>
                <a:lnTo>
                  <a:pt x="2782205" y="2782205"/>
                </a:lnTo>
                <a:lnTo>
                  <a:pt x="0" y="27822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p:cNvGrpSpPr/>
          <p:nvPr/>
        </p:nvGrpSpPr>
        <p:grpSpPr>
          <a:xfrm>
            <a:off x="5753224" y="813810"/>
            <a:ext cx="9511178" cy="214890"/>
            <a:chOff x="0" y="0"/>
            <a:chExt cx="25294954" cy="571500"/>
          </a:xfrm>
        </p:grpSpPr>
        <p:sp>
          <p:nvSpPr>
            <p:cNvPr id="10" name="Freeform 10"/>
            <p:cNvSpPr/>
            <p:nvPr/>
          </p:nvSpPr>
          <p:spPr>
            <a:xfrm>
              <a:off x="0" y="255270"/>
              <a:ext cx="25294954" cy="69850"/>
            </a:xfrm>
            <a:custGeom>
              <a:avLst/>
              <a:gdLst/>
              <a:ahLst/>
              <a:cxnLst/>
              <a:rect l="l" t="t" r="r" b="b"/>
              <a:pathLst>
                <a:path w="25294954" h="69850">
                  <a:moveTo>
                    <a:pt x="25004123" y="0"/>
                  </a:moveTo>
                  <a:lnTo>
                    <a:pt x="0" y="0"/>
                  </a:lnTo>
                  <a:lnTo>
                    <a:pt x="0" y="69850"/>
                  </a:lnTo>
                  <a:lnTo>
                    <a:pt x="25294954" y="69850"/>
                  </a:lnTo>
                  <a:lnTo>
                    <a:pt x="25294954" y="0"/>
                  </a:lnTo>
                  <a:close/>
                </a:path>
              </a:pathLst>
            </a:custGeom>
            <a:solidFill>
              <a:srgbClr val="000000"/>
            </a:solidFill>
          </p:spPr>
          <p:txBody>
            <a:bodyPr/>
            <a:lstStyle/>
            <a:p>
              <a:endParaRPr lang="es-CO"/>
            </a:p>
          </p:txBody>
        </p:sp>
      </p:grpSp>
      <p:sp>
        <p:nvSpPr>
          <p:cNvPr id="11" name="Freeform 11"/>
          <p:cNvSpPr/>
          <p:nvPr/>
        </p:nvSpPr>
        <p:spPr>
          <a:xfrm>
            <a:off x="14381650" y="2816459"/>
            <a:ext cx="2877650" cy="1453213"/>
          </a:xfrm>
          <a:custGeom>
            <a:avLst/>
            <a:gdLst/>
            <a:ahLst/>
            <a:cxnLst/>
            <a:rect l="l" t="t" r="r" b="b"/>
            <a:pathLst>
              <a:path w="2877650" h="1453213">
                <a:moveTo>
                  <a:pt x="0" y="0"/>
                </a:moveTo>
                <a:lnTo>
                  <a:pt x="2877650" y="0"/>
                </a:lnTo>
                <a:lnTo>
                  <a:pt x="2877650" y="1453214"/>
                </a:lnTo>
                <a:lnTo>
                  <a:pt x="0" y="1453214"/>
                </a:lnTo>
                <a:lnTo>
                  <a:pt x="0" y="0"/>
                </a:lnTo>
                <a:close/>
              </a:path>
            </a:pathLst>
          </a:custGeom>
          <a:blipFill>
            <a:blip r:embed="rId4"/>
            <a:stretch>
              <a:fillRect/>
            </a:stretch>
          </a:blipFill>
        </p:spPr>
        <p:txBody>
          <a:bodyPr/>
          <a:lstStyle/>
          <a:p>
            <a:endParaRPr lang="es-CO"/>
          </a:p>
        </p:txBody>
      </p:sp>
      <p:grpSp>
        <p:nvGrpSpPr>
          <p:cNvPr id="12" name="Group 12"/>
          <p:cNvGrpSpPr/>
          <p:nvPr/>
        </p:nvGrpSpPr>
        <p:grpSpPr>
          <a:xfrm>
            <a:off x="1956377" y="1943635"/>
            <a:ext cx="11838097" cy="4652077"/>
            <a:chOff x="0" y="0"/>
            <a:chExt cx="15784129" cy="6202769"/>
          </a:xfrm>
        </p:grpSpPr>
        <p:sp>
          <p:nvSpPr>
            <p:cNvPr id="13" name="TextBox 13"/>
            <p:cNvSpPr txBox="1"/>
            <p:nvPr/>
          </p:nvSpPr>
          <p:spPr>
            <a:xfrm>
              <a:off x="0" y="-11094"/>
              <a:ext cx="15784129" cy="5102507"/>
            </a:xfrm>
            <a:prstGeom prst="rect">
              <a:avLst/>
            </a:prstGeom>
          </p:spPr>
          <p:txBody>
            <a:bodyPr lIns="0" tIns="0" rIns="0" bIns="0" rtlCol="0" anchor="t">
              <a:spAutoFit/>
            </a:bodyPr>
            <a:lstStyle/>
            <a:p>
              <a:pPr algn="l">
                <a:lnSpc>
                  <a:spcPts val="7679"/>
                </a:lnSpc>
              </a:pPr>
              <a:r>
                <a:rPr lang="en-US" sz="6399">
                  <a:solidFill>
                    <a:srgbClr val="000000"/>
                  </a:solidFill>
                  <a:latin typeface="Poppins Medium"/>
                </a:rPr>
                <a:t>Resultados competencias prueba saber 11: Herramiento interactiva, analisis y predicción. </a:t>
              </a:r>
            </a:p>
          </p:txBody>
        </p:sp>
        <p:sp>
          <p:nvSpPr>
            <p:cNvPr id="14" name="TextBox 14"/>
            <p:cNvSpPr txBox="1"/>
            <p:nvPr/>
          </p:nvSpPr>
          <p:spPr>
            <a:xfrm>
              <a:off x="0" y="5660900"/>
              <a:ext cx="8491256" cy="453118"/>
            </a:xfrm>
            <a:prstGeom prst="rect">
              <a:avLst/>
            </a:prstGeom>
          </p:spPr>
          <p:txBody>
            <a:bodyPr lIns="0" tIns="0" rIns="0" bIns="0" rtlCol="0" anchor="t">
              <a:spAutoFit/>
            </a:bodyPr>
            <a:lstStyle/>
            <a:p>
              <a:pPr algn="l">
                <a:lnSpc>
                  <a:spcPts val="2770"/>
                </a:lnSpc>
              </a:pPr>
              <a:endParaRPr/>
            </a:p>
          </p:txBody>
        </p:sp>
      </p:grpSp>
      <p:sp>
        <p:nvSpPr>
          <p:cNvPr id="15" name="TextBox 15"/>
          <p:cNvSpPr txBox="1"/>
          <p:nvPr/>
        </p:nvSpPr>
        <p:spPr>
          <a:xfrm>
            <a:off x="15374896" y="813810"/>
            <a:ext cx="1884404" cy="208008"/>
          </a:xfrm>
          <a:prstGeom prst="rect">
            <a:avLst/>
          </a:prstGeom>
        </p:spPr>
        <p:txBody>
          <a:bodyPr lIns="0" tIns="0" rIns="0" bIns="0" rtlCol="0" anchor="t">
            <a:spAutoFit/>
          </a:bodyPr>
          <a:lstStyle/>
          <a:p>
            <a:pPr algn="r">
              <a:lnSpc>
                <a:spcPts val="1680"/>
              </a:lnSpc>
            </a:pPr>
            <a:r>
              <a:rPr lang="en-US" sz="1400" spc="98">
                <a:solidFill>
                  <a:srgbClr val="000000"/>
                </a:solidFill>
                <a:latin typeface="Poppins Medium"/>
              </a:rPr>
              <a:t>Mayo/2024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687492" y="1555349"/>
            <a:ext cx="8112004" cy="7982090"/>
          </a:xfrm>
          <a:prstGeom prst="rect">
            <a:avLst/>
          </a:prstGeom>
        </p:spPr>
      </p:pic>
      <p:pic>
        <p:nvPicPr>
          <p:cNvPr id="3" name="Picture 3"/>
          <p:cNvPicPr>
            <a:picLocks noChangeAspect="1"/>
          </p:cNvPicPr>
          <p:nvPr/>
        </p:nvPicPr>
        <p:blipFill>
          <a:blip r:embed="rId3"/>
          <a:stretch>
            <a:fillRect/>
          </a:stretch>
        </p:blipFill>
        <p:spPr>
          <a:xfrm>
            <a:off x="9330246" y="1701372"/>
            <a:ext cx="8925744" cy="7690042"/>
          </a:xfrm>
          <a:prstGeom prst="rect">
            <a:avLst/>
          </a:prstGeom>
        </p:spPr>
      </p:pic>
      <p:sp>
        <p:nvSpPr>
          <p:cNvPr id="4" name="TextBox 4"/>
          <p:cNvSpPr txBox="1"/>
          <p:nvPr/>
        </p:nvSpPr>
        <p:spPr>
          <a:xfrm>
            <a:off x="3964445" y="664244"/>
            <a:ext cx="10812988" cy="738438"/>
          </a:xfrm>
          <a:prstGeom prst="rect">
            <a:avLst/>
          </a:prstGeom>
        </p:spPr>
        <p:txBody>
          <a:bodyPr lIns="0" tIns="0" rIns="0" bIns="0" rtlCol="0" anchor="t">
            <a:spAutoFit/>
          </a:bodyPr>
          <a:lstStyle/>
          <a:p>
            <a:pPr algn="l">
              <a:lnSpc>
                <a:spcPts val="5979"/>
              </a:lnSpc>
            </a:pPr>
            <a:r>
              <a:rPr lang="en-US" sz="4983">
                <a:solidFill>
                  <a:srgbClr val="000000"/>
                </a:solidFill>
                <a:latin typeface="Poppins Medium"/>
              </a:rPr>
              <a:t>Caracterización socioeconómica</a:t>
            </a:r>
          </a:p>
        </p:txBody>
      </p:sp>
      <p:sp>
        <p:nvSpPr>
          <p:cNvPr id="5" name="TextBox 5"/>
          <p:cNvSpPr txBox="1"/>
          <p:nvPr/>
        </p:nvSpPr>
        <p:spPr>
          <a:xfrm>
            <a:off x="3964445" y="9100225"/>
            <a:ext cx="4570449" cy="316150"/>
          </a:xfrm>
          <a:prstGeom prst="rect">
            <a:avLst/>
          </a:prstGeom>
        </p:spPr>
        <p:txBody>
          <a:bodyPr lIns="0" tIns="0" rIns="0" bIns="0" rtlCol="0" anchor="t">
            <a:spAutoFit/>
          </a:bodyPr>
          <a:lstStyle/>
          <a:p>
            <a:pPr algn="l">
              <a:lnSpc>
                <a:spcPts val="2527"/>
              </a:lnSpc>
            </a:pPr>
            <a:r>
              <a:rPr lang="en-US" sz="2106">
                <a:solidFill>
                  <a:srgbClr val="000000"/>
                </a:solidFill>
                <a:latin typeface="Poppins Medium"/>
              </a:rPr>
              <a:t>Encuesta población.</a:t>
            </a:r>
          </a:p>
        </p:txBody>
      </p:sp>
      <p:sp>
        <p:nvSpPr>
          <p:cNvPr id="6" name="TextBox 6"/>
          <p:cNvSpPr txBox="1"/>
          <p:nvPr/>
        </p:nvSpPr>
        <p:spPr>
          <a:xfrm>
            <a:off x="11909766" y="8942150"/>
            <a:ext cx="4570449" cy="316150"/>
          </a:xfrm>
          <a:prstGeom prst="rect">
            <a:avLst/>
          </a:prstGeom>
        </p:spPr>
        <p:txBody>
          <a:bodyPr lIns="0" tIns="0" rIns="0" bIns="0" rtlCol="0" anchor="t">
            <a:spAutoFit/>
          </a:bodyPr>
          <a:lstStyle/>
          <a:p>
            <a:pPr algn="l">
              <a:lnSpc>
                <a:spcPts val="2527"/>
              </a:lnSpc>
            </a:pPr>
            <a:r>
              <a:rPr lang="en-US" sz="2106">
                <a:solidFill>
                  <a:srgbClr val="000000"/>
                </a:solidFill>
                <a:latin typeface="Poppins Medium"/>
              </a:rPr>
              <a:t>Segmentacion por estratos.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5753224" y="9258300"/>
            <a:ext cx="9511178" cy="214890"/>
            <a:chOff x="0" y="0"/>
            <a:chExt cx="25294954" cy="571500"/>
          </a:xfrm>
        </p:grpSpPr>
        <p:sp>
          <p:nvSpPr>
            <p:cNvPr id="3" name="Freeform 3"/>
            <p:cNvSpPr/>
            <p:nvPr/>
          </p:nvSpPr>
          <p:spPr>
            <a:xfrm>
              <a:off x="0" y="255270"/>
              <a:ext cx="25294954" cy="69850"/>
            </a:xfrm>
            <a:custGeom>
              <a:avLst/>
              <a:gdLst/>
              <a:ahLst/>
              <a:cxnLst/>
              <a:rect l="l" t="t" r="r" b="b"/>
              <a:pathLst>
                <a:path w="25294954" h="69850">
                  <a:moveTo>
                    <a:pt x="25004123" y="0"/>
                  </a:moveTo>
                  <a:lnTo>
                    <a:pt x="0" y="0"/>
                  </a:lnTo>
                  <a:lnTo>
                    <a:pt x="0" y="69850"/>
                  </a:lnTo>
                  <a:lnTo>
                    <a:pt x="25294954" y="69850"/>
                  </a:lnTo>
                  <a:lnTo>
                    <a:pt x="25294954" y="0"/>
                  </a:lnTo>
                  <a:close/>
                </a:path>
              </a:pathLst>
            </a:custGeom>
            <a:solidFill>
              <a:srgbClr val="000000"/>
            </a:solidFill>
          </p:spPr>
          <p:txBody>
            <a:bodyPr/>
            <a:lstStyle/>
            <a:p>
              <a:endParaRPr lang="es-CO"/>
            </a:p>
          </p:txBody>
        </p:sp>
      </p:grpSp>
      <p:sp>
        <p:nvSpPr>
          <p:cNvPr id="4" name="Freeform 4"/>
          <p:cNvSpPr/>
          <p:nvPr/>
        </p:nvSpPr>
        <p:spPr>
          <a:xfrm>
            <a:off x="2462143" y="1951247"/>
            <a:ext cx="13398887" cy="6862844"/>
          </a:xfrm>
          <a:custGeom>
            <a:avLst/>
            <a:gdLst/>
            <a:ahLst/>
            <a:cxnLst/>
            <a:rect l="l" t="t" r="r" b="b"/>
            <a:pathLst>
              <a:path w="13398887" h="6862844">
                <a:moveTo>
                  <a:pt x="0" y="0"/>
                </a:moveTo>
                <a:lnTo>
                  <a:pt x="13398887" y="0"/>
                </a:lnTo>
                <a:lnTo>
                  <a:pt x="13398887" y="6862844"/>
                </a:lnTo>
                <a:lnTo>
                  <a:pt x="0" y="6862844"/>
                </a:lnTo>
                <a:lnTo>
                  <a:pt x="0" y="0"/>
                </a:lnTo>
                <a:close/>
              </a:path>
            </a:pathLst>
          </a:custGeom>
          <a:blipFill>
            <a:blip r:embed="rId2"/>
            <a:stretch>
              <a:fillRect/>
            </a:stretch>
          </a:blipFill>
        </p:spPr>
        <p:txBody>
          <a:bodyPr/>
          <a:lstStyle/>
          <a:p>
            <a:endParaRPr lang="es-CO"/>
          </a:p>
        </p:txBody>
      </p:sp>
      <p:sp>
        <p:nvSpPr>
          <p:cNvPr id="5" name="TextBox 5"/>
          <p:cNvSpPr txBox="1"/>
          <p:nvPr/>
        </p:nvSpPr>
        <p:spPr>
          <a:xfrm>
            <a:off x="2462143" y="541879"/>
            <a:ext cx="13398887" cy="965159"/>
          </a:xfrm>
          <a:prstGeom prst="rect">
            <a:avLst/>
          </a:prstGeom>
        </p:spPr>
        <p:txBody>
          <a:bodyPr lIns="0" tIns="0" rIns="0" bIns="0" rtlCol="0" anchor="t">
            <a:spAutoFit/>
          </a:bodyPr>
          <a:lstStyle/>
          <a:p>
            <a:pPr algn="ctr">
              <a:lnSpc>
                <a:spcPts val="7679"/>
              </a:lnSpc>
            </a:pPr>
            <a:r>
              <a:rPr lang="en-US" sz="6399">
                <a:solidFill>
                  <a:srgbClr val="000000"/>
                </a:solidFill>
                <a:latin typeface="Poppins Medium"/>
              </a:rPr>
              <a:t>Resultados cuantitativos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AutoShape 2"/>
          <p:cNvSpPr/>
          <p:nvPr/>
        </p:nvSpPr>
        <p:spPr>
          <a:xfrm>
            <a:off x="0" y="0"/>
            <a:ext cx="8453749" cy="10287000"/>
          </a:xfrm>
          <a:prstGeom prst="rect">
            <a:avLst/>
          </a:prstGeom>
          <a:solidFill>
            <a:srgbClr val="9DC6EC"/>
          </a:solidFill>
        </p:spPr>
        <p:txBody>
          <a:bodyPr/>
          <a:lstStyle/>
          <a:p>
            <a:endParaRPr lang="es-CO"/>
          </a:p>
        </p:txBody>
      </p:sp>
      <p:sp>
        <p:nvSpPr>
          <p:cNvPr id="3" name="Freeform 3"/>
          <p:cNvSpPr/>
          <p:nvPr/>
        </p:nvSpPr>
        <p:spPr>
          <a:xfrm>
            <a:off x="0" y="0"/>
            <a:ext cx="8453749" cy="10287000"/>
          </a:xfrm>
          <a:custGeom>
            <a:avLst/>
            <a:gdLst/>
            <a:ahLst/>
            <a:cxnLst/>
            <a:rect l="l" t="t" r="r" b="b"/>
            <a:pathLst>
              <a:path w="8453749" h="10287000">
                <a:moveTo>
                  <a:pt x="0" y="0"/>
                </a:moveTo>
                <a:lnTo>
                  <a:pt x="8453749" y="0"/>
                </a:lnTo>
                <a:lnTo>
                  <a:pt x="8453749" y="10287000"/>
                </a:lnTo>
                <a:lnTo>
                  <a:pt x="0" y="10287000"/>
                </a:lnTo>
                <a:lnTo>
                  <a:pt x="0" y="0"/>
                </a:lnTo>
                <a:close/>
              </a:path>
            </a:pathLst>
          </a:custGeom>
          <a:blipFill>
            <a:blip r:embed="rId2"/>
            <a:stretch>
              <a:fillRect l="-13906" r="-25162"/>
            </a:stretch>
          </a:blipFill>
        </p:spPr>
        <p:txBody>
          <a:bodyPr/>
          <a:lstStyle/>
          <a:p>
            <a:endParaRPr lang="es-CO"/>
          </a:p>
        </p:txBody>
      </p:sp>
      <p:grpSp>
        <p:nvGrpSpPr>
          <p:cNvPr id="4" name="Group 4"/>
          <p:cNvGrpSpPr/>
          <p:nvPr/>
        </p:nvGrpSpPr>
        <p:grpSpPr>
          <a:xfrm>
            <a:off x="10626602" y="3434471"/>
            <a:ext cx="5746204" cy="2576544"/>
            <a:chOff x="0" y="0"/>
            <a:chExt cx="7661605" cy="3435392"/>
          </a:xfrm>
        </p:grpSpPr>
        <p:sp>
          <p:nvSpPr>
            <p:cNvPr id="5" name="TextBox 5"/>
            <p:cNvSpPr txBox="1"/>
            <p:nvPr/>
          </p:nvSpPr>
          <p:spPr>
            <a:xfrm>
              <a:off x="0" y="-5547"/>
              <a:ext cx="7661605" cy="2551253"/>
            </a:xfrm>
            <a:prstGeom prst="rect">
              <a:avLst/>
            </a:prstGeom>
          </p:spPr>
          <p:txBody>
            <a:bodyPr lIns="0" tIns="0" rIns="0" bIns="0" rtlCol="0" anchor="t">
              <a:spAutoFit/>
            </a:bodyPr>
            <a:lstStyle/>
            <a:p>
              <a:pPr algn="l">
                <a:lnSpc>
                  <a:spcPts val="7680"/>
                </a:lnSpc>
              </a:pPr>
              <a:r>
                <a:rPr lang="en-US" sz="6400">
                  <a:solidFill>
                    <a:srgbClr val="004A26"/>
                  </a:solidFill>
                  <a:latin typeface="Poppins Medium"/>
                </a:rPr>
                <a:t>Herramienta</a:t>
              </a:r>
            </a:p>
            <a:p>
              <a:pPr marL="0" lvl="0" indent="0" algn="l">
                <a:lnSpc>
                  <a:spcPts val="7680"/>
                </a:lnSpc>
                <a:spcBef>
                  <a:spcPct val="0"/>
                </a:spcBef>
              </a:pPr>
              <a:r>
                <a:rPr lang="en-US" sz="6400">
                  <a:solidFill>
                    <a:srgbClr val="004A26"/>
                  </a:solidFill>
                  <a:latin typeface="Poppins Medium"/>
                </a:rPr>
                <a:t>de predicción</a:t>
              </a:r>
            </a:p>
          </p:txBody>
        </p:sp>
        <p:sp>
          <p:nvSpPr>
            <p:cNvPr id="6" name="TextBox 6"/>
            <p:cNvSpPr txBox="1"/>
            <p:nvPr/>
          </p:nvSpPr>
          <p:spPr>
            <a:xfrm>
              <a:off x="0" y="2708908"/>
              <a:ext cx="7661605" cy="720938"/>
            </a:xfrm>
            <a:prstGeom prst="rect">
              <a:avLst/>
            </a:prstGeom>
          </p:spPr>
          <p:txBody>
            <a:bodyPr lIns="0" tIns="0" rIns="0" bIns="0" rtlCol="0" anchor="t">
              <a:spAutoFit/>
            </a:bodyPr>
            <a:lstStyle/>
            <a:p>
              <a:pPr algn="l">
                <a:lnSpc>
                  <a:spcPts val="4320"/>
                </a:lnSpc>
              </a:pPr>
              <a:r>
                <a:rPr lang="en-US" sz="3600" spc="89">
                  <a:solidFill>
                    <a:srgbClr val="000000"/>
                  </a:solidFill>
                  <a:latin typeface="Poppins Light"/>
                </a:rPr>
                <a:t>— PARTE 4</a:t>
              </a:r>
            </a:p>
          </p:txBody>
        </p:sp>
      </p:grpSp>
      <p:sp>
        <p:nvSpPr>
          <p:cNvPr id="7" name="TextBox 7"/>
          <p:cNvSpPr txBox="1"/>
          <p:nvPr/>
        </p:nvSpPr>
        <p:spPr>
          <a:xfrm>
            <a:off x="13018287" y="820692"/>
            <a:ext cx="4241013" cy="199688"/>
          </a:xfrm>
          <a:prstGeom prst="rect">
            <a:avLst/>
          </a:prstGeom>
        </p:spPr>
        <p:txBody>
          <a:bodyPr lIns="0" tIns="0" rIns="0" bIns="0" rtlCol="0" anchor="t">
            <a:spAutoFit/>
          </a:bodyPr>
          <a:lstStyle/>
          <a:p>
            <a:pPr algn="r">
              <a:lnSpc>
                <a:spcPts val="1680"/>
              </a:lnSpc>
            </a:pPr>
            <a:r>
              <a:rPr lang="en-US" sz="1400" spc="98">
                <a:solidFill>
                  <a:srgbClr val="000000"/>
                </a:solidFill>
                <a:latin typeface="Poppins Medium"/>
              </a:rPr>
              <a:t>Septiembre/2021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TextBox 2"/>
          <p:cNvSpPr txBox="1"/>
          <p:nvPr/>
        </p:nvSpPr>
        <p:spPr>
          <a:xfrm>
            <a:off x="263773" y="277877"/>
            <a:ext cx="18024227" cy="1195347"/>
          </a:xfrm>
          <a:prstGeom prst="rect">
            <a:avLst/>
          </a:prstGeom>
        </p:spPr>
        <p:txBody>
          <a:bodyPr lIns="0" tIns="0" rIns="0" bIns="0" rtlCol="0" anchor="t">
            <a:spAutoFit/>
          </a:bodyPr>
          <a:lstStyle/>
          <a:p>
            <a:pPr algn="ctr">
              <a:lnSpc>
                <a:spcPts val="9520"/>
              </a:lnSpc>
            </a:pPr>
            <a:r>
              <a:rPr lang="en-US" sz="6800">
                <a:solidFill>
                  <a:srgbClr val="004A26"/>
                </a:solidFill>
                <a:latin typeface="Montserrat Light Bold"/>
              </a:rPr>
              <a:t>MODELO POR COMPETENCIA</a:t>
            </a:r>
          </a:p>
        </p:txBody>
      </p:sp>
      <p:sp>
        <p:nvSpPr>
          <p:cNvPr id="3" name="TextBox 3"/>
          <p:cNvSpPr txBox="1"/>
          <p:nvPr/>
        </p:nvSpPr>
        <p:spPr>
          <a:xfrm>
            <a:off x="263773" y="2054735"/>
            <a:ext cx="18024227" cy="755004"/>
          </a:xfrm>
          <a:prstGeom prst="rect">
            <a:avLst/>
          </a:prstGeom>
        </p:spPr>
        <p:txBody>
          <a:bodyPr lIns="0" tIns="0" rIns="0" bIns="0" rtlCol="0" anchor="t">
            <a:spAutoFit/>
          </a:bodyPr>
          <a:lstStyle/>
          <a:p>
            <a:pPr marL="949135" lvl="1" indent="-474567" algn="l">
              <a:lnSpc>
                <a:spcPts val="6154"/>
              </a:lnSpc>
              <a:spcBef>
                <a:spcPct val="0"/>
              </a:spcBef>
              <a:buAutoNum type="arabicPeriod"/>
            </a:pPr>
            <a:r>
              <a:rPr lang="en-US" sz="4396">
                <a:solidFill>
                  <a:srgbClr val="004A26"/>
                </a:solidFill>
                <a:latin typeface="Montserrat Light"/>
              </a:rPr>
              <a:t> Competencia Ingles</a:t>
            </a:r>
          </a:p>
        </p:txBody>
      </p:sp>
      <p:sp>
        <p:nvSpPr>
          <p:cNvPr id="4" name="TextBox 4"/>
          <p:cNvSpPr txBox="1"/>
          <p:nvPr/>
        </p:nvSpPr>
        <p:spPr>
          <a:xfrm>
            <a:off x="263773" y="3762239"/>
            <a:ext cx="18024227" cy="755004"/>
          </a:xfrm>
          <a:prstGeom prst="rect">
            <a:avLst/>
          </a:prstGeom>
        </p:spPr>
        <p:txBody>
          <a:bodyPr lIns="0" tIns="0" rIns="0" bIns="0" rtlCol="0" anchor="t">
            <a:spAutoFit/>
          </a:bodyPr>
          <a:lstStyle/>
          <a:p>
            <a:pPr algn="l">
              <a:lnSpc>
                <a:spcPts val="6154"/>
              </a:lnSpc>
              <a:spcBef>
                <a:spcPct val="0"/>
              </a:spcBef>
            </a:pPr>
            <a:r>
              <a:rPr lang="en-US" sz="4396">
                <a:solidFill>
                  <a:srgbClr val="004A26"/>
                </a:solidFill>
                <a:latin typeface="Montserrat Light"/>
              </a:rPr>
              <a:t>    2. Competencia Matematicas</a:t>
            </a:r>
          </a:p>
        </p:txBody>
      </p:sp>
      <p:sp>
        <p:nvSpPr>
          <p:cNvPr id="5" name="TextBox 5"/>
          <p:cNvSpPr txBox="1"/>
          <p:nvPr/>
        </p:nvSpPr>
        <p:spPr>
          <a:xfrm>
            <a:off x="263773" y="5469743"/>
            <a:ext cx="18024227" cy="755004"/>
          </a:xfrm>
          <a:prstGeom prst="rect">
            <a:avLst/>
          </a:prstGeom>
        </p:spPr>
        <p:txBody>
          <a:bodyPr lIns="0" tIns="0" rIns="0" bIns="0" rtlCol="0" anchor="t">
            <a:spAutoFit/>
          </a:bodyPr>
          <a:lstStyle/>
          <a:p>
            <a:pPr algn="l">
              <a:lnSpc>
                <a:spcPts val="6154"/>
              </a:lnSpc>
              <a:spcBef>
                <a:spcPct val="0"/>
              </a:spcBef>
            </a:pPr>
            <a:r>
              <a:rPr lang="en-US" sz="4396">
                <a:solidFill>
                  <a:srgbClr val="004A26"/>
                </a:solidFill>
                <a:latin typeface="Montserrat Light"/>
              </a:rPr>
              <a:t>    3. Competencia Ciencias naturales</a:t>
            </a:r>
          </a:p>
        </p:txBody>
      </p:sp>
      <p:sp>
        <p:nvSpPr>
          <p:cNvPr id="6" name="TextBox 6"/>
          <p:cNvSpPr txBox="1"/>
          <p:nvPr/>
        </p:nvSpPr>
        <p:spPr>
          <a:xfrm>
            <a:off x="263773" y="7177246"/>
            <a:ext cx="18024227" cy="755004"/>
          </a:xfrm>
          <a:prstGeom prst="rect">
            <a:avLst/>
          </a:prstGeom>
        </p:spPr>
        <p:txBody>
          <a:bodyPr lIns="0" tIns="0" rIns="0" bIns="0" rtlCol="0" anchor="t">
            <a:spAutoFit/>
          </a:bodyPr>
          <a:lstStyle/>
          <a:p>
            <a:pPr algn="l">
              <a:lnSpc>
                <a:spcPts val="6154"/>
              </a:lnSpc>
              <a:spcBef>
                <a:spcPct val="0"/>
              </a:spcBef>
            </a:pPr>
            <a:r>
              <a:rPr lang="en-US" sz="4396">
                <a:solidFill>
                  <a:srgbClr val="004A26"/>
                </a:solidFill>
                <a:latin typeface="Montserrat Light"/>
              </a:rPr>
              <a:t>    4. Competencia Sociales</a:t>
            </a:r>
          </a:p>
        </p:txBody>
      </p:sp>
      <p:sp>
        <p:nvSpPr>
          <p:cNvPr id="7" name="TextBox 7"/>
          <p:cNvSpPr txBox="1"/>
          <p:nvPr/>
        </p:nvSpPr>
        <p:spPr>
          <a:xfrm>
            <a:off x="263773" y="8802232"/>
            <a:ext cx="18024227" cy="755004"/>
          </a:xfrm>
          <a:prstGeom prst="rect">
            <a:avLst/>
          </a:prstGeom>
        </p:spPr>
        <p:txBody>
          <a:bodyPr lIns="0" tIns="0" rIns="0" bIns="0" rtlCol="0" anchor="t">
            <a:spAutoFit/>
          </a:bodyPr>
          <a:lstStyle/>
          <a:p>
            <a:pPr algn="l">
              <a:lnSpc>
                <a:spcPts val="6154"/>
              </a:lnSpc>
              <a:spcBef>
                <a:spcPct val="0"/>
              </a:spcBef>
            </a:pPr>
            <a:r>
              <a:rPr lang="en-US" sz="4396">
                <a:solidFill>
                  <a:srgbClr val="004A26"/>
                </a:solidFill>
                <a:latin typeface="Montserrat Light"/>
              </a:rPr>
              <a:t>    5. Competencia Lectura critica</a:t>
            </a:r>
          </a:p>
        </p:txBody>
      </p:sp>
      <p:sp>
        <p:nvSpPr>
          <p:cNvPr id="8" name="Freeform 8"/>
          <p:cNvSpPr/>
          <p:nvPr/>
        </p:nvSpPr>
        <p:spPr>
          <a:xfrm>
            <a:off x="13174103" y="3847964"/>
            <a:ext cx="728826" cy="758207"/>
          </a:xfrm>
          <a:custGeom>
            <a:avLst/>
            <a:gdLst/>
            <a:ahLst/>
            <a:cxnLst/>
            <a:rect l="l" t="t" r="r" b="b"/>
            <a:pathLst>
              <a:path w="728826" h="758207">
                <a:moveTo>
                  <a:pt x="0" y="0"/>
                </a:moveTo>
                <a:lnTo>
                  <a:pt x="728827" y="0"/>
                </a:lnTo>
                <a:lnTo>
                  <a:pt x="728827" y="758207"/>
                </a:lnTo>
                <a:lnTo>
                  <a:pt x="0" y="758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9" name="Freeform 9"/>
          <p:cNvSpPr/>
          <p:nvPr/>
        </p:nvSpPr>
        <p:spPr>
          <a:xfrm>
            <a:off x="13174103" y="2051532"/>
            <a:ext cx="728826" cy="758207"/>
          </a:xfrm>
          <a:custGeom>
            <a:avLst/>
            <a:gdLst/>
            <a:ahLst/>
            <a:cxnLst/>
            <a:rect l="l" t="t" r="r" b="b"/>
            <a:pathLst>
              <a:path w="728826" h="758207">
                <a:moveTo>
                  <a:pt x="0" y="0"/>
                </a:moveTo>
                <a:lnTo>
                  <a:pt x="728827" y="0"/>
                </a:lnTo>
                <a:lnTo>
                  <a:pt x="728827" y="758207"/>
                </a:lnTo>
                <a:lnTo>
                  <a:pt x="0" y="758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0" name="Freeform 10"/>
          <p:cNvSpPr/>
          <p:nvPr/>
        </p:nvSpPr>
        <p:spPr>
          <a:xfrm>
            <a:off x="13174103" y="5418957"/>
            <a:ext cx="728826" cy="758207"/>
          </a:xfrm>
          <a:custGeom>
            <a:avLst/>
            <a:gdLst/>
            <a:ahLst/>
            <a:cxnLst/>
            <a:rect l="l" t="t" r="r" b="b"/>
            <a:pathLst>
              <a:path w="728826" h="758207">
                <a:moveTo>
                  <a:pt x="0" y="0"/>
                </a:moveTo>
                <a:lnTo>
                  <a:pt x="728827" y="0"/>
                </a:lnTo>
                <a:lnTo>
                  <a:pt x="728827" y="758206"/>
                </a:lnTo>
                <a:lnTo>
                  <a:pt x="0" y="758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1" name="Freeform 11"/>
          <p:cNvSpPr/>
          <p:nvPr/>
        </p:nvSpPr>
        <p:spPr>
          <a:xfrm>
            <a:off x="13174103" y="7129621"/>
            <a:ext cx="728826" cy="758207"/>
          </a:xfrm>
          <a:custGeom>
            <a:avLst/>
            <a:gdLst/>
            <a:ahLst/>
            <a:cxnLst/>
            <a:rect l="l" t="t" r="r" b="b"/>
            <a:pathLst>
              <a:path w="728826" h="758207">
                <a:moveTo>
                  <a:pt x="0" y="0"/>
                </a:moveTo>
                <a:lnTo>
                  <a:pt x="728827" y="0"/>
                </a:lnTo>
                <a:lnTo>
                  <a:pt x="728827" y="758207"/>
                </a:lnTo>
                <a:lnTo>
                  <a:pt x="0" y="758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2" name="Freeform 12"/>
          <p:cNvSpPr/>
          <p:nvPr/>
        </p:nvSpPr>
        <p:spPr>
          <a:xfrm>
            <a:off x="13174103" y="8843493"/>
            <a:ext cx="728826" cy="758207"/>
          </a:xfrm>
          <a:custGeom>
            <a:avLst/>
            <a:gdLst/>
            <a:ahLst/>
            <a:cxnLst/>
            <a:rect l="l" t="t" r="r" b="b"/>
            <a:pathLst>
              <a:path w="728826" h="758207">
                <a:moveTo>
                  <a:pt x="0" y="0"/>
                </a:moveTo>
                <a:lnTo>
                  <a:pt x="728827" y="0"/>
                </a:lnTo>
                <a:lnTo>
                  <a:pt x="728827" y="758207"/>
                </a:lnTo>
                <a:lnTo>
                  <a:pt x="0" y="758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6459075" y="1882487"/>
            <a:ext cx="6522027" cy="6522027"/>
          </a:xfrm>
          <a:custGeom>
            <a:avLst/>
            <a:gdLst/>
            <a:ahLst/>
            <a:cxnLst/>
            <a:rect l="l" t="t" r="r" b="b"/>
            <a:pathLst>
              <a:path w="6522027" h="6522027">
                <a:moveTo>
                  <a:pt x="0" y="0"/>
                </a:moveTo>
                <a:lnTo>
                  <a:pt x="6522027" y="0"/>
                </a:lnTo>
                <a:lnTo>
                  <a:pt x="6522027" y="6522026"/>
                </a:lnTo>
                <a:lnTo>
                  <a:pt x="0" y="65220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3" name="Freeform 3"/>
          <p:cNvSpPr/>
          <p:nvPr/>
        </p:nvSpPr>
        <p:spPr>
          <a:xfrm>
            <a:off x="1357893" y="1422896"/>
            <a:ext cx="3782873" cy="1989059"/>
          </a:xfrm>
          <a:custGeom>
            <a:avLst/>
            <a:gdLst/>
            <a:ahLst/>
            <a:cxnLst/>
            <a:rect l="l" t="t" r="r" b="b"/>
            <a:pathLst>
              <a:path w="3782873" h="1989059">
                <a:moveTo>
                  <a:pt x="0" y="0"/>
                </a:moveTo>
                <a:lnTo>
                  <a:pt x="3782874" y="0"/>
                </a:lnTo>
                <a:lnTo>
                  <a:pt x="3782874" y="1989060"/>
                </a:lnTo>
                <a:lnTo>
                  <a:pt x="0" y="1989060"/>
                </a:lnTo>
                <a:lnTo>
                  <a:pt x="0" y="0"/>
                </a:lnTo>
                <a:close/>
              </a:path>
            </a:pathLst>
          </a:custGeom>
          <a:blipFill>
            <a:blip r:embed="rId4"/>
            <a:stretch>
              <a:fillRect/>
            </a:stretch>
          </a:blipFill>
        </p:spPr>
        <p:txBody>
          <a:bodyPr/>
          <a:lstStyle/>
          <a:p>
            <a:endParaRPr lang="es-CO"/>
          </a:p>
        </p:txBody>
      </p:sp>
      <p:sp>
        <p:nvSpPr>
          <p:cNvPr id="4" name="Freeform 4"/>
          <p:cNvSpPr/>
          <p:nvPr/>
        </p:nvSpPr>
        <p:spPr>
          <a:xfrm>
            <a:off x="1543454" y="3831620"/>
            <a:ext cx="3597312" cy="2623760"/>
          </a:xfrm>
          <a:custGeom>
            <a:avLst/>
            <a:gdLst/>
            <a:ahLst/>
            <a:cxnLst/>
            <a:rect l="l" t="t" r="r" b="b"/>
            <a:pathLst>
              <a:path w="3597312" h="2623760">
                <a:moveTo>
                  <a:pt x="0" y="0"/>
                </a:moveTo>
                <a:lnTo>
                  <a:pt x="3597313" y="0"/>
                </a:lnTo>
                <a:lnTo>
                  <a:pt x="3597313" y="2623760"/>
                </a:lnTo>
                <a:lnTo>
                  <a:pt x="0" y="2623760"/>
                </a:lnTo>
                <a:lnTo>
                  <a:pt x="0" y="0"/>
                </a:lnTo>
                <a:close/>
              </a:path>
            </a:pathLst>
          </a:custGeom>
          <a:blipFill>
            <a:blip r:embed="rId5"/>
            <a:stretch>
              <a:fillRect t="-3229" b="-3229"/>
            </a:stretch>
          </a:blipFill>
        </p:spPr>
        <p:txBody>
          <a:bodyPr/>
          <a:lstStyle/>
          <a:p>
            <a:endParaRPr lang="es-CO"/>
          </a:p>
        </p:txBody>
      </p:sp>
      <p:sp>
        <p:nvSpPr>
          <p:cNvPr id="5" name="Freeform 5"/>
          <p:cNvSpPr/>
          <p:nvPr/>
        </p:nvSpPr>
        <p:spPr>
          <a:xfrm>
            <a:off x="1581212" y="7398146"/>
            <a:ext cx="3559555" cy="1860154"/>
          </a:xfrm>
          <a:custGeom>
            <a:avLst/>
            <a:gdLst/>
            <a:ahLst/>
            <a:cxnLst/>
            <a:rect l="l" t="t" r="r" b="b"/>
            <a:pathLst>
              <a:path w="3559555" h="1860154">
                <a:moveTo>
                  <a:pt x="0" y="0"/>
                </a:moveTo>
                <a:lnTo>
                  <a:pt x="3559555" y="0"/>
                </a:lnTo>
                <a:lnTo>
                  <a:pt x="3559555" y="1860154"/>
                </a:lnTo>
                <a:lnTo>
                  <a:pt x="0" y="1860154"/>
                </a:lnTo>
                <a:lnTo>
                  <a:pt x="0" y="0"/>
                </a:lnTo>
                <a:close/>
              </a:path>
            </a:pathLst>
          </a:custGeom>
          <a:blipFill>
            <a:blip r:embed="rId6"/>
            <a:stretch>
              <a:fillRect/>
            </a:stretch>
          </a:blipFill>
        </p:spPr>
        <p:txBody>
          <a:bodyPr/>
          <a:lstStyle/>
          <a:p>
            <a:endParaRPr lang="es-CO"/>
          </a:p>
        </p:txBody>
      </p:sp>
      <p:sp>
        <p:nvSpPr>
          <p:cNvPr id="6" name="Freeform 6"/>
          <p:cNvSpPr/>
          <p:nvPr/>
        </p:nvSpPr>
        <p:spPr>
          <a:xfrm>
            <a:off x="13596016" y="3003134"/>
            <a:ext cx="3992448" cy="4280732"/>
          </a:xfrm>
          <a:custGeom>
            <a:avLst/>
            <a:gdLst/>
            <a:ahLst/>
            <a:cxnLst/>
            <a:rect l="l" t="t" r="r" b="b"/>
            <a:pathLst>
              <a:path w="3992448" h="4280732">
                <a:moveTo>
                  <a:pt x="0" y="0"/>
                </a:moveTo>
                <a:lnTo>
                  <a:pt x="3992448" y="0"/>
                </a:lnTo>
                <a:lnTo>
                  <a:pt x="3992448" y="4280732"/>
                </a:lnTo>
                <a:lnTo>
                  <a:pt x="0" y="4280732"/>
                </a:lnTo>
                <a:lnTo>
                  <a:pt x="0" y="0"/>
                </a:lnTo>
                <a:close/>
              </a:path>
            </a:pathLst>
          </a:custGeom>
          <a:blipFill>
            <a:blip r:embed="rId7"/>
            <a:stretch>
              <a:fillRect r="-84582"/>
            </a:stretch>
          </a:blipFill>
        </p:spPr>
        <p:txBody>
          <a:bodyPr/>
          <a:lstStyle/>
          <a:p>
            <a:endParaRPr lang="es-CO"/>
          </a:p>
        </p:txBody>
      </p:sp>
      <p:sp>
        <p:nvSpPr>
          <p:cNvPr id="7" name="Freeform 7"/>
          <p:cNvSpPr/>
          <p:nvPr/>
        </p:nvSpPr>
        <p:spPr>
          <a:xfrm>
            <a:off x="11976547" y="7786608"/>
            <a:ext cx="1619468" cy="1471692"/>
          </a:xfrm>
          <a:custGeom>
            <a:avLst/>
            <a:gdLst/>
            <a:ahLst/>
            <a:cxnLst/>
            <a:rect l="l" t="t" r="r" b="b"/>
            <a:pathLst>
              <a:path w="1619468" h="1471692">
                <a:moveTo>
                  <a:pt x="0" y="0"/>
                </a:moveTo>
                <a:lnTo>
                  <a:pt x="1619469" y="0"/>
                </a:lnTo>
                <a:lnTo>
                  <a:pt x="1619469" y="1471692"/>
                </a:lnTo>
                <a:lnTo>
                  <a:pt x="0" y="14716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8" name="Freeform 8"/>
          <p:cNvSpPr/>
          <p:nvPr/>
        </p:nvSpPr>
        <p:spPr>
          <a:xfrm>
            <a:off x="11976547" y="540414"/>
            <a:ext cx="1619468" cy="1619468"/>
          </a:xfrm>
          <a:custGeom>
            <a:avLst/>
            <a:gdLst/>
            <a:ahLst/>
            <a:cxnLst/>
            <a:rect l="l" t="t" r="r" b="b"/>
            <a:pathLst>
              <a:path w="1619468" h="1619468">
                <a:moveTo>
                  <a:pt x="0" y="0"/>
                </a:moveTo>
                <a:lnTo>
                  <a:pt x="1619469" y="0"/>
                </a:lnTo>
                <a:lnTo>
                  <a:pt x="1619469" y="1619468"/>
                </a:lnTo>
                <a:lnTo>
                  <a:pt x="0" y="16194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O"/>
          </a:p>
        </p:txBody>
      </p:sp>
      <p:sp>
        <p:nvSpPr>
          <p:cNvPr id="9" name="TextBox 9"/>
          <p:cNvSpPr txBox="1"/>
          <p:nvPr/>
        </p:nvSpPr>
        <p:spPr>
          <a:xfrm>
            <a:off x="13153743" y="8026816"/>
            <a:ext cx="4876994" cy="914730"/>
          </a:xfrm>
          <a:prstGeom prst="rect">
            <a:avLst/>
          </a:prstGeom>
        </p:spPr>
        <p:txBody>
          <a:bodyPr lIns="0" tIns="0" rIns="0" bIns="0" rtlCol="0" anchor="t">
            <a:spAutoFit/>
          </a:bodyPr>
          <a:lstStyle/>
          <a:p>
            <a:pPr algn="ctr">
              <a:lnSpc>
                <a:spcPts val="7140"/>
              </a:lnSpc>
            </a:pPr>
            <a:r>
              <a:rPr lang="en-US" sz="5100">
                <a:solidFill>
                  <a:srgbClr val="004A26"/>
                </a:solidFill>
                <a:latin typeface="Montserrat Light Bold"/>
              </a:rPr>
              <a:t>0 A 100</a:t>
            </a:r>
          </a:p>
        </p:txBody>
      </p:sp>
      <p:sp>
        <p:nvSpPr>
          <p:cNvPr id="10" name="TextBox 10"/>
          <p:cNvSpPr txBox="1"/>
          <p:nvPr/>
        </p:nvSpPr>
        <p:spPr>
          <a:xfrm>
            <a:off x="13411006" y="787123"/>
            <a:ext cx="4876994" cy="914730"/>
          </a:xfrm>
          <a:prstGeom prst="rect">
            <a:avLst/>
          </a:prstGeom>
        </p:spPr>
        <p:txBody>
          <a:bodyPr lIns="0" tIns="0" rIns="0" bIns="0" rtlCol="0" anchor="t">
            <a:spAutoFit/>
          </a:bodyPr>
          <a:lstStyle/>
          <a:p>
            <a:pPr algn="ctr">
              <a:lnSpc>
                <a:spcPts val="7140"/>
              </a:lnSpc>
            </a:pPr>
            <a:r>
              <a:rPr lang="en-US" sz="5100">
                <a:solidFill>
                  <a:srgbClr val="004A26"/>
                </a:solidFill>
                <a:latin typeface="Montserrat Light Bold"/>
              </a:rPr>
              <a:t>MODELOS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TextBox 2"/>
          <p:cNvSpPr txBox="1"/>
          <p:nvPr/>
        </p:nvSpPr>
        <p:spPr>
          <a:xfrm>
            <a:off x="263773" y="277877"/>
            <a:ext cx="18024227" cy="1195347"/>
          </a:xfrm>
          <a:prstGeom prst="rect">
            <a:avLst/>
          </a:prstGeom>
        </p:spPr>
        <p:txBody>
          <a:bodyPr lIns="0" tIns="0" rIns="0" bIns="0" rtlCol="0" anchor="t">
            <a:spAutoFit/>
          </a:bodyPr>
          <a:lstStyle/>
          <a:p>
            <a:pPr algn="ctr">
              <a:lnSpc>
                <a:spcPts val="9520"/>
              </a:lnSpc>
            </a:pPr>
            <a:r>
              <a:rPr lang="en-US" sz="6800">
                <a:solidFill>
                  <a:srgbClr val="004A26"/>
                </a:solidFill>
                <a:latin typeface="Montserrat Light Bold"/>
              </a:rPr>
              <a:t>HIPERPARAMETROS/BIBLIOGRAFIA</a:t>
            </a:r>
          </a:p>
        </p:txBody>
      </p:sp>
      <p:sp>
        <p:nvSpPr>
          <p:cNvPr id="3" name="TextBox 3"/>
          <p:cNvSpPr txBox="1"/>
          <p:nvPr/>
        </p:nvSpPr>
        <p:spPr>
          <a:xfrm>
            <a:off x="263773" y="2425077"/>
            <a:ext cx="18024227" cy="7023374"/>
          </a:xfrm>
          <a:prstGeom prst="rect">
            <a:avLst/>
          </a:prstGeom>
        </p:spPr>
        <p:txBody>
          <a:bodyPr lIns="0" tIns="0" rIns="0" bIns="0" rtlCol="0" anchor="t">
            <a:spAutoFit/>
          </a:bodyPr>
          <a:lstStyle/>
          <a:p>
            <a:pPr algn="l">
              <a:lnSpc>
                <a:spcPts val="6154"/>
              </a:lnSpc>
              <a:spcBef>
                <a:spcPct val="0"/>
              </a:spcBef>
            </a:pPr>
            <a:r>
              <a:rPr lang="en-US" sz="4396">
                <a:solidFill>
                  <a:srgbClr val="9FAFB7"/>
                </a:solidFill>
                <a:latin typeface="Montserrat Light"/>
              </a:rPr>
              <a:t>Profundidad de la red: número de capas ocultas</a:t>
            </a:r>
          </a:p>
          <a:p>
            <a:pPr algn="l">
              <a:lnSpc>
                <a:spcPts val="6154"/>
              </a:lnSpc>
              <a:spcBef>
                <a:spcPct val="0"/>
              </a:spcBef>
            </a:pPr>
            <a:endParaRPr lang="en-US" sz="4396">
              <a:solidFill>
                <a:srgbClr val="9FAFB7"/>
              </a:solidFill>
              <a:latin typeface="Montserrat Light"/>
            </a:endParaRPr>
          </a:p>
          <a:p>
            <a:pPr algn="l">
              <a:lnSpc>
                <a:spcPts val="6154"/>
              </a:lnSpc>
              <a:spcBef>
                <a:spcPct val="0"/>
              </a:spcBef>
            </a:pPr>
            <a:r>
              <a:rPr lang="en-US" sz="4396">
                <a:solidFill>
                  <a:srgbClr val="9FAFB7"/>
                </a:solidFill>
                <a:latin typeface="Montserrat Light"/>
              </a:rPr>
              <a:t>Ancho de la red: Número de neuronas o unidades por capa</a:t>
            </a:r>
          </a:p>
          <a:p>
            <a:pPr algn="l">
              <a:lnSpc>
                <a:spcPts val="6154"/>
              </a:lnSpc>
              <a:spcBef>
                <a:spcPct val="0"/>
              </a:spcBef>
            </a:pPr>
            <a:endParaRPr lang="en-US" sz="4396">
              <a:solidFill>
                <a:srgbClr val="9FAFB7"/>
              </a:solidFill>
              <a:latin typeface="Montserrat Light"/>
            </a:endParaRPr>
          </a:p>
          <a:p>
            <a:pPr algn="l">
              <a:lnSpc>
                <a:spcPts val="6154"/>
              </a:lnSpc>
              <a:spcBef>
                <a:spcPct val="0"/>
              </a:spcBef>
            </a:pPr>
            <a:r>
              <a:rPr lang="en-US" sz="4396">
                <a:solidFill>
                  <a:srgbClr val="004A26"/>
                </a:solidFill>
                <a:latin typeface="Montserrat Light Bold"/>
              </a:rPr>
              <a:t>Función de activación en cada capa</a:t>
            </a:r>
          </a:p>
          <a:p>
            <a:pPr algn="l">
              <a:lnSpc>
                <a:spcPts val="6154"/>
              </a:lnSpc>
              <a:spcBef>
                <a:spcPct val="0"/>
              </a:spcBef>
            </a:pPr>
            <a:endParaRPr lang="en-US" sz="4396">
              <a:solidFill>
                <a:srgbClr val="004A26"/>
              </a:solidFill>
              <a:latin typeface="Montserrat Light Bold"/>
            </a:endParaRPr>
          </a:p>
          <a:p>
            <a:pPr algn="l">
              <a:lnSpc>
                <a:spcPts val="6154"/>
              </a:lnSpc>
              <a:spcBef>
                <a:spcPct val="0"/>
              </a:spcBef>
            </a:pPr>
            <a:r>
              <a:rPr lang="en-US" sz="4396">
                <a:solidFill>
                  <a:srgbClr val="004A26"/>
                </a:solidFill>
                <a:latin typeface="Montserrat Light Bold"/>
              </a:rPr>
              <a:t>Función de pérdida</a:t>
            </a:r>
          </a:p>
          <a:p>
            <a:pPr algn="l">
              <a:lnSpc>
                <a:spcPts val="5734"/>
              </a:lnSpc>
              <a:spcBef>
                <a:spcPct val="0"/>
              </a:spcBef>
            </a:pPr>
            <a:endParaRPr lang="en-US" sz="4396">
              <a:solidFill>
                <a:srgbClr val="004A26"/>
              </a:solidFill>
              <a:latin typeface="Montserrat Light Bold"/>
            </a:endParaRPr>
          </a:p>
          <a:p>
            <a:pPr algn="l">
              <a:lnSpc>
                <a:spcPts val="6154"/>
              </a:lnSpc>
              <a:spcBef>
                <a:spcPct val="0"/>
              </a:spcBef>
            </a:pPr>
            <a:r>
              <a:rPr lang="en-US" sz="4396">
                <a:solidFill>
                  <a:srgbClr val="004A26"/>
                </a:solidFill>
                <a:latin typeface="Montserrat Light Bold"/>
              </a:rPr>
              <a:t>Tipo de optimizador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1357893" y="2714083"/>
            <a:ext cx="7461427" cy="5041505"/>
          </a:xfrm>
          <a:custGeom>
            <a:avLst/>
            <a:gdLst/>
            <a:ahLst/>
            <a:cxnLst/>
            <a:rect l="l" t="t" r="r" b="b"/>
            <a:pathLst>
              <a:path w="7461427" h="5041505">
                <a:moveTo>
                  <a:pt x="0" y="0"/>
                </a:moveTo>
                <a:lnTo>
                  <a:pt x="7461427" y="0"/>
                </a:lnTo>
                <a:lnTo>
                  <a:pt x="7461427" y="5041505"/>
                </a:lnTo>
                <a:lnTo>
                  <a:pt x="0" y="5041505"/>
                </a:lnTo>
                <a:lnTo>
                  <a:pt x="0" y="0"/>
                </a:lnTo>
                <a:close/>
              </a:path>
            </a:pathLst>
          </a:custGeom>
          <a:blipFill>
            <a:blip r:embed="rId2"/>
            <a:stretch>
              <a:fillRect/>
            </a:stretch>
          </a:blipFill>
        </p:spPr>
        <p:txBody>
          <a:bodyPr/>
          <a:lstStyle/>
          <a:p>
            <a:endParaRPr lang="es-CO"/>
          </a:p>
        </p:txBody>
      </p:sp>
      <p:sp>
        <p:nvSpPr>
          <p:cNvPr id="3" name="Freeform 3"/>
          <p:cNvSpPr/>
          <p:nvPr/>
        </p:nvSpPr>
        <p:spPr>
          <a:xfrm>
            <a:off x="9505442" y="2708327"/>
            <a:ext cx="7291082" cy="5047260"/>
          </a:xfrm>
          <a:custGeom>
            <a:avLst/>
            <a:gdLst/>
            <a:ahLst/>
            <a:cxnLst/>
            <a:rect l="l" t="t" r="r" b="b"/>
            <a:pathLst>
              <a:path w="7291082" h="5047260">
                <a:moveTo>
                  <a:pt x="0" y="0"/>
                </a:moveTo>
                <a:lnTo>
                  <a:pt x="7291082" y="0"/>
                </a:lnTo>
                <a:lnTo>
                  <a:pt x="7291082" y="5047261"/>
                </a:lnTo>
                <a:lnTo>
                  <a:pt x="0" y="5047261"/>
                </a:lnTo>
                <a:lnTo>
                  <a:pt x="0" y="0"/>
                </a:lnTo>
                <a:close/>
              </a:path>
            </a:pathLst>
          </a:custGeom>
          <a:blipFill>
            <a:blip r:embed="rId3"/>
            <a:stretch>
              <a:fillRect t="-280" b="-280"/>
            </a:stretch>
          </a:blipFill>
        </p:spPr>
        <p:txBody>
          <a:bodyPr/>
          <a:lstStyle/>
          <a:p>
            <a:endParaRPr lang="es-CO"/>
          </a:p>
        </p:txBody>
      </p:sp>
      <p:sp>
        <p:nvSpPr>
          <p:cNvPr id="4" name="TextBox 4"/>
          <p:cNvSpPr txBox="1"/>
          <p:nvPr/>
        </p:nvSpPr>
        <p:spPr>
          <a:xfrm>
            <a:off x="263773" y="277877"/>
            <a:ext cx="18024227" cy="1195347"/>
          </a:xfrm>
          <a:prstGeom prst="rect">
            <a:avLst/>
          </a:prstGeom>
        </p:spPr>
        <p:txBody>
          <a:bodyPr lIns="0" tIns="0" rIns="0" bIns="0" rtlCol="0" anchor="t">
            <a:spAutoFit/>
          </a:bodyPr>
          <a:lstStyle/>
          <a:p>
            <a:pPr algn="ctr">
              <a:lnSpc>
                <a:spcPts val="9520"/>
              </a:lnSpc>
            </a:pPr>
            <a:r>
              <a:rPr lang="en-US" sz="6800">
                <a:solidFill>
                  <a:srgbClr val="004A26"/>
                </a:solidFill>
                <a:latin typeface="Montserrat Light Bold"/>
              </a:rPr>
              <a:t>FUNCIÓN DE ACTIVACIÓN</a:t>
            </a:r>
          </a:p>
        </p:txBody>
      </p:sp>
      <p:sp>
        <p:nvSpPr>
          <p:cNvPr id="5" name="TextBox 5"/>
          <p:cNvSpPr txBox="1"/>
          <p:nvPr/>
        </p:nvSpPr>
        <p:spPr>
          <a:xfrm>
            <a:off x="11166247" y="8722893"/>
            <a:ext cx="9267897" cy="535407"/>
          </a:xfrm>
          <a:prstGeom prst="rect">
            <a:avLst/>
          </a:prstGeom>
        </p:spPr>
        <p:txBody>
          <a:bodyPr lIns="0" tIns="0" rIns="0" bIns="0" rtlCol="0" anchor="t">
            <a:spAutoFit/>
          </a:bodyPr>
          <a:lstStyle/>
          <a:p>
            <a:pPr algn="l">
              <a:lnSpc>
                <a:spcPts val="4149"/>
              </a:lnSpc>
            </a:pPr>
            <a:r>
              <a:rPr lang="en-US" sz="2963">
                <a:solidFill>
                  <a:srgbClr val="004A26"/>
                </a:solidFill>
                <a:latin typeface="Montserrat Light Bold"/>
              </a:rPr>
              <a:t>CAPA DE SALIDA</a:t>
            </a:r>
          </a:p>
        </p:txBody>
      </p:sp>
      <p:sp>
        <p:nvSpPr>
          <p:cNvPr id="6" name="TextBox 6"/>
          <p:cNvSpPr txBox="1"/>
          <p:nvPr/>
        </p:nvSpPr>
        <p:spPr>
          <a:xfrm>
            <a:off x="2658393" y="8722893"/>
            <a:ext cx="9267897" cy="535407"/>
          </a:xfrm>
          <a:prstGeom prst="rect">
            <a:avLst/>
          </a:prstGeom>
        </p:spPr>
        <p:txBody>
          <a:bodyPr lIns="0" tIns="0" rIns="0" bIns="0" rtlCol="0" anchor="t">
            <a:spAutoFit/>
          </a:bodyPr>
          <a:lstStyle/>
          <a:p>
            <a:pPr algn="l">
              <a:lnSpc>
                <a:spcPts val="4149"/>
              </a:lnSpc>
            </a:pPr>
            <a:r>
              <a:rPr lang="en-US" sz="2963">
                <a:solidFill>
                  <a:srgbClr val="004A26"/>
                </a:solidFill>
                <a:latin typeface="Montserrat Light Bold"/>
              </a:rPr>
              <a:t>DEMAS CAPAS</a:t>
            </a:r>
          </a:p>
        </p:txBody>
      </p:sp>
      <p:sp>
        <p:nvSpPr>
          <p:cNvPr id="7" name="TextBox 7"/>
          <p:cNvSpPr txBox="1"/>
          <p:nvPr/>
        </p:nvSpPr>
        <p:spPr>
          <a:xfrm>
            <a:off x="2658393" y="7912705"/>
            <a:ext cx="9267897" cy="393575"/>
          </a:xfrm>
          <a:prstGeom prst="rect">
            <a:avLst/>
          </a:prstGeom>
        </p:spPr>
        <p:txBody>
          <a:bodyPr lIns="0" tIns="0" rIns="0" bIns="0" rtlCol="0" anchor="t">
            <a:spAutoFit/>
          </a:bodyPr>
          <a:lstStyle/>
          <a:p>
            <a:pPr algn="l">
              <a:lnSpc>
                <a:spcPts val="3181"/>
              </a:lnSpc>
            </a:pPr>
            <a:r>
              <a:rPr lang="en-US" sz="2272">
                <a:solidFill>
                  <a:srgbClr val="004A26"/>
                </a:solidFill>
                <a:latin typeface="Montserrat Light Bold"/>
              </a:rPr>
              <a:t>GRAFICA 3: FUNCIÓN RELU</a:t>
            </a:r>
          </a:p>
        </p:txBody>
      </p:sp>
      <p:sp>
        <p:nvSpPr>
          <p:cNvPr id="8" name="TextBox 8"/>
          <p:cNvSpPr txBox="1"/>
          <p:nvPr/>
        </p:nvSpPr>
        <p:spPr>
          <a:xfrm>
            <a:off x="10492185" y="7912705"/>
            <a:ext cx="9267897" cy="393575"/>
          </a:xfrm>
          <a:prstGeom prst="rect">
            <a:avLst/>
          </a:prstGeom>
        </p:spPr>
        <p:txBody>
          <a:bodyPr lIns="0" tIns="0" rIns="0" bIns="0" rtlCol="0" anchor="t">
            <a:spAutoFit/>
          </a:bodyPr>
          <a:lstStyle/>
          <a:p>
            <a:pPr algn="l">
              <a:lnSpc>
                <a:spcPts val="3181"/>
              </a:lnSpc>
            </a:pPr>
            <a:r>
              <a:rPr lang="en-US" sz="2272">
                <a:solidFill>
                  <a:srgbClr val="004A26"/>
                </a:solidFill>
                <a:latin typeface="Montserrat Light Bold"/>
              </a:rPr>
              <a:t>GRAFICA 4: FUNCIÓN SOFTPLUS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2189849" y="1616936"/>
            <a:ext cx="4721826" cy="4721826"/>
          </a:xfrm>
          <a:custGeom>
            <a:avLst/>
            <a:gdLst/>
            <a:ahLst/>
            <a:cxnLst/>
            <a:rect l="l" t="t" r="r" b="b"/>
            <a:pathLst>
              <a:path w="4721826" h="4721826">
                <a:moveTo>
                  <a:pt x="0" y="0"/>
                </a:moveTo>
                <a:lnTo>
                  <a:pt x="4721826" y="0"/>
                </a:lnTo>
                <a:lnTo>
                  <a:pt x="4721826" y="4721827"/>
                </a:lnTo>
                <a:lnTo>
                  <a:pt x="0" y="47218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3" name="Freeform 3"/>
          <p:cNvSpPr/>
          <p:nvPr/>
        </p:nvSpPr>
        <p:spPr>
          <a:xfrm>
            <a:off x="263773" y="7462658"/>
            <a:ext cx="4845636" cy="2574244"/>
          </a:xfrm>
          <a:custGeom>
            <a:avLst/>
            <a:gdLst/>
            <a:ahLst/>
            <a:cxnLst/>
            <a:rect l="l" t="t" r="r" b="b"/>
            <a:pathLst>
              <a:path w="4845636" h="2574244">
                <a:moveTo>
                  <a:pt x="0" y="0"/>
                </a:moveTo>
                <a:lnTo>
                  <a:pt x="4845636" y="0"/>
                </a:lnTo>
                <a:lnTo>
                  <a:pt x="4845636" y="2574244"/>
                </a:lnTo>
                <a:lnTo>
                  <a:pt x="0" y="25742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4" name="TextBox 4"/>
          <p:cNvSpPr txBox="1"/>
          <p:nvPr/>
        </p:nvSpPr>
        <p:spPr>
          <a:xfrm>
            <a:off x="6655660" y="6681663"/>
            <a:ext cx="3421288" cy="780996"/>
          </a:xfrm>
          <a:prstGeom prst="rect">
            <a:avLst/>
          </a:prstGeom>
        </p:spPr>
        <p:txBody>
          <a:bodyPr lIns="0" tIns="0" rIns="0" bIns="0" rtlCol="0" anchor="t">
            <a:spAutoFit/>
          </a:bodyPr>
          <a:lstStyle/>
          <a:p>
            <a:pPr algn="ctr">
              <a:lnSpc>
                <a:spcPts val="6120"/>
              </a:lnSpc>
              <a:spcBef>
                <a:spcPct val="0"/>
              </a:spcBef>
            </a:pPr>
            <a:r>
              <a:rPr lang="en-US" sz="5100" spc="127">
                <a:solidFill>
                  <a:srgbClr val="004A26"/>
                </a:solidFill>
                <a:latin typeface="Poppins Medium Bold"/>
              </a:rPr>
              <a:t>EJEMPLO: </a:t>
            </a:r>
          </a:p>
        </p:txBody>
      </p:sp>
      <p:sp>
        <p:nvSpPr>
          <p:cNvPr id="5" name="Freeform 5"/>
          <p:cNvSpPr/>
          <p:nvPr/>
        </p:nvSpPr>
        <p:spPr>
          <a:xfrm>
            <a:off x="7654130" y="7462658"/>
            <a:ext cx="4845636" cy="2574244"/>
          </a:xfrm>
          <a:custGeom>
            <a:avLst/>
            <a:gdLst/>
            <a:ahLst/>
            <a:cxnLst/>
            <a:rect l="l" t="t" r="r" b="b"/>
            <a:pathLst>
              <a:path w="4845636" h="2574244">
                <a:moveTo>
                  <a:pt x="0" y="0"/>
                </a:moveTo>
                <a:lnTo>
                  <a:pt x="4845635" y="0"/>
                </a:lnTo>
                <a:lnTo>
                  <a:pt x="4845635" y="2574244"/>
                </a:lnTo>
                <a:lnTo>
                  <a:pt x="0" y="25742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6" name="Freeform 6"/>
          <p:cNvSpPr/>
          <p:nvPr/>
        </p:nvSpPr>
        <p:spPr>
          <a:xfrm>
            <a:off x="13030872" y="7462658"/>
            <a:ext cx="4845636" cy="2574244"/>
          </a:xfrm>
          <a:custGeom>
            <a:avLst/>
            <a:gdLst/>
            <a:ahLst/>
            <a:cxnLst/>
            <a:rect l="l" t="t" r="r" b="b"/>
            <a:pathLst>
              <a:path w="4845636" h="2574244">
                <a:moveTo>
                  <a:pt x="0" y="0"/>
                </a:moveTo>
                <a:lnTo>
                  <a:pt x="4845636" y="0"/>
                </a:lnTo>
                <a:lnTo>
                  <a:pt x="4845636" y="2574244"/>
                </a:lnTo>
                <a:lnTo>
                  <a:pt x="0" y="25742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7" name="Freeform 7"/>
          <p:cNvSpPr/>
          <p:nvPr/>
        </p:nvSpPr>
        <p:spPr>
          <a:xfrm>
            <a:off x="5508683" y="8392599"/>
            <a:ext cx="1746172" cy="742917"/>
          </a:xfrm>
          <a:custGeom>
            <a:avLst/>
            <a:gdLst/>
            <a:ahLst/>
            <a:cxnLst/>
            <a:rect l="l" t="t" r="r" b="b"/>
            <a:pathLst>
              <a:path w="1746172" h="742917">
                <a:moveTo>
                  <a:pt x="0" y="0"/>
                </a:moveTo>
                <a:lnTo>
                  <a:pt x="1746172" y="0"/>
                </a:lnTo>
                <a:lnTo>
                  <a:pt x="1746172" y="742917"/>
                </a:lnTo>
                <a:lnTo>
                  <a:pt x="0" y="7429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8" name="TextBox 8"/>
          <p:cNvSpPr txBox="1"/>
          <p:nvPr/>
        </p:nvSpPr>
        <p:spPr>
          <a:xfrm>
            <a:off x="263773" y="277877"/>
            <a:ext cx="18024227" cy="1195347"/>
          </a:xfrm>
          <a:prstGeom prst="rect">
            <a:avLst/>
          </a:prstGeom>
        </p:spPr>
        <p:txBody>
          <a:bodyPr lIns="0" tIns="0" rIns="0" bIns="0" rtlCol="0" anchor="t">
            <a:spAutoFit/>
          </a:bodyPr>
          <a:lstStyle/>
          <a:p>
            <a:pPr algn="ctr">
              <a:lnSpc>
                <a:spcPts val="9520"/>
              </a:lnSpc>
            </a:pPr>
            <a:r>
              <a:rPr lang="en-US" sz="6800">
                <a:solidFill>
                  <a:srgbClr val="004A26"/>
                </a:solidFill>
                <a:latin typeface="Montserrat Light Bold"/>
              </a:rPr>
              <a:t>FUNCIÓN DE PÉRDIDA Y METRICA</a:t>
            </a:r>
          </a:p>
        </p:txBody>
      </p:sp>
      <p:sp>
        <p:nvSpPr>
          <p:cNvPr id="9" name="TextBox 9"/>
          <p:cNvSpPr txBox="1"/>
          <p:nvPr/>
        </p:nvSpPr>
        <p:spPr>
          <a:xfrm>
            <a:off x="6518447" y="3156893"/>
            <a:ext cx="11358061" cy="820957"/>
          </a:xfrm>
          <a:prstGeom prst="rect">
            <a:avLst/>
          </a:prstGeom>
        </p:spPr>
        <p:txBody>
          <a:bodyPr lIns="0" tIns="0" rIns="0" bIns="0" rtlCol="0" anchor="t">
            <a:spAutoFit/>
          </a:bodyPr>
          <a:lstStyle/>
          <a:p>
            <a:pPr algn="ctr">
              <a:lnSpc>
                <a:spcPts val="6720"/>
              </a:lnSpc>
            </a:pPr>
            <a:r>
              <a:rPr lang="en-US" sz="4800">
                <a:solidFill>
                  <a:srgbClr val="004A26"/>
                </a:solidFill>
                <a:latin typeface="Montserrat Light"/>
              </a:rPr>
              <a:t>ERROR CUADRATICO MEDIO</a:t>
            </a:r>
          </a:p>
        </p:txBody>
      </p:sp>
      <p:sp>
        <p:nvSpPr>
          <p:cNvPr id="10" name="TextBox 10"/>
          <p:cNvSpPr txBox="1"/>
          <p:nvPr/>
        </p:nvSpPr>
        <p:spPr>
          <a:xfrm>
            <a:off x="8366304" y="2117547"/>
            <a:ext cx="7662348" cy="780996"/>
          </a:xfrm>
          <a:prstGeom prst="rect">
            <a:avLst/>
          </a:prstGeom>
        </p:spPr>
        <p:txBody>
          <a:bodyPr lIns="0" tIns="0" rIns="0" bIns="0" rtlCol="0" anchor="t">
            <a:spAutoFit/>
          </a:bodyPr>
          <a:lstStyle/>
          <a:p>
            <a:pPr algn="ctr">
              <a:lnSpc>
                <a:spcPts val="6120"/>
              </a:lnSpc>
              <a:spcBef>
                <a:spcPct val="0"/>
              </a:spcBef>
            </a:pPr>
            <a:r>
              <a:rPr lang="en-US" sz="5100" spc="127">
                <a:solidFill>
                  <a:srgbClr val="004A26"/>
                </a:solidFill>
                <a:latin typeface="Poppins Medium Bold"/>
              </a:rPr>
              <a:t>FUNCIÓN DE PÉRDIDA: </a:t>
            </a:r>
          </a:p>
        </p:txBody>
      </p:sp>
      <p:sp>
        <p:nvSpPr>
          <p:cNvPr id="11" name="TextBox 11"/>
          <p:cNvSpPr txBox="1"/>
          <p:nvPr/>
        </p:nvSpPr>
        <p:spPr>
          <a:xfrm>
            <a:off x="10588240" y="4320749"/>
            <a:ext cx="3218476" cy="780996"/>
          </a:xfrm>
          <a:prstGeom prst="rect">
            <a:avLst/>
          </a:prstGeom>
        </p:spPr>
        <p:txBody>
          <a:bodyPr lIns="0" tIns="0" rIns="0" bIns="0" rtlCol="0" anchor="t">
            <a:spAutoFit/>
          </a:bodyPr>
          <a:lstStyle/>
          <a:p>
            <a:pPr algn="ctr">
              <a:lnSpc>
                <a:spcPts val="6120"/>
              </a:lnSpc>
              <a:spcBef>
                <a:spcPct val="0"/>
              </a:spcBef>
            </a:pPr>
            <a:r>
              <a:rPr lang="en-US" sz="5100" spc="127">
                <a:solidFill>
                  <a:srgbClr val="004A26"/>
                </a:solidFill>
                <a:latin typeface="Poppins Medium Bold"/>
              </a:rPr>
              <a:t>METRICA:</a:t>
            </a:r>
          </a:p>
        </p:txBody>
      </p:sp>
      <p:sp>
        <p:nvSpPr>
          <p:cNvPr id="12" name="TextBox 12"/>
          <p:cNvSpPr txBox="1"/>
          <p:nvPr/>
        </p:nvSpPr>
        <p:spPr>
          <a:xfrm>
            <a:off x="6518447" y="5358920"/>
            <a:ext cx="11358061" cy="820957"/>
          </a:xfrm>
          <a:prstGeom prst="rect">
            <a:avLst/>
          </a:prstGeom>
        </p:spPr>
        <p:txBody>
          <a:bodyPr lIns="0" tIns="0" rIns="0" bIns="0" rtlCol="0" anchor="t">
            <a:spAutoFit/>
          </a:bodyPr>
          <a:lstStyle/>
          <a:p>
            <a:pPr algn="ctr">
              <a:lnSpc>
                <a:spcPts val="6720"/>
              </a:lnSpc>
            </a:pPr>
            <a:r>
              <a:rPr lang="en-US" sz="4800">
                <a:solidFill>
                  <a:srgbClr val="004A26"/>
                </a:solidFill>
                <a:latin typeface="Montserrat Light"/>
              </a:rPr>
              <a:t>ERROR ABSOLUTO MEDIO</a:t>
            </a:r>
          </a:p>
        </p:txBody>
      </p:sp>
      <p:sp>
        <p:nvSpPr>
          <p:cNvPr id="13" name="TextBox 13"/>
          <p:cNvSpPr txBox="1"/>
          <p:nvPr/>
        </p:nvSpPr>
        <p:spPr>
          <a:xfrm>
            <a:off x="1485413" y="8354520"/>
            <a:ext cx="2402356" cy="780996"/>
          </a:xfrm>
          <a:prstGeom prst="rect">
            <a:avLst/>
          </a:prstGeom>
        </p:spPr>
        <p:txBody>
          <a:bodyPr lIns="0" tIns="0" rIns="0" bIns="0" rtlCol="0" anchor="t">
            <a:spAutoFit/>
          </a:bodyPr>
          <a:lstStyle/>
          <a:p>
            <a:pPr algn="ctr">
              <a:lnSpc>
                <a:spcPts val="6120"/>
              </a:lnSpc>
              <a:spcBef>
                <a:spcPct val="0"/>
              </a:spcBef>
            </a:pPr>
            <a:r>
              <a:rPr lang="en-US" sz="5100" spc="127">
                <a:solidFill>
                  <a:srgbClr val="004A26"/>
                </a:solidFill>
                <a:latin typeface="Poppins Medium Bold"/>
              </a:rPr>
              <a:t>MAE=5</a:t>
            </a:r>
          </a:p>
        </p:txBody>
      </p:sp>
      <p:sp>
        <p:nvSpPr>
          <p:cNvPr id="14" name="TextBox 14"/>
          <p:cNvSpPr txBox="1"/>
          <p:nvPr/>
        </p:nvSpPr>
        <p:spPr>
          <a:xfrm>
            <a:off x="9275886" y="7983062"/>
            <a:ext cx="1758681" cy="1552467"/>
          </a:xfrm>
          <a:prstGeom prst="rect">
            <a:avLst/>
          </a:prstGeom>
        </p:spPr>
        <p:txBody>
          <a:bodyPr lIns="0" tIns="0" rIns="0" bIns="0" rtlCol="0" anchor="t">
            <a:spAutoFit/>
          </a:bodyPr>
          <a:lstStyle/>
          <a:p>
            <a:pPr algn="ctr">
              <a:lnSpc>
                <a:spcPts val="6120"/>
              </a:lnSpc>
            </a:pPr>
            <a:r>
              <a:rPr lang="en-US" sz="5100" spc="127">
                <a:solidFill>
                  <a:srgbClr val="004A26"/>
                </a:solidFill>
                <a:latin typeface="Poppins Medium Bold"/>
              </a:rPr>
              <a:t>REAL</a:t>
            </a:r>
          </a:p>
          <a:p>
            <a:pPr algn="ctr">
              <a:lnSpc>
                <a:spcPts val="6120"/>
              </a:lnSpc>
              <a:spcBef>
                <a:spcPct val="0"/>
              </a:spcBef>
            </a:pPr>
            <a:r>
              <a:rPr lang="en-US" sz="5100" spc="127">
                <a:solidFill>
                  <a:srgbClr val="004A26"/>
                </a:solidFill>
                <a:latin typeface="Poppins Medium Bold"/>
              </a:rPr>
              <a:t>70</a:t>
            </a:r>
          </a:p>
        </p:txBody>
      </p:sp>
      <p:sp>
        <p:nvSpPr>
          <p:cNvPr id="15" name="TextBox 15"/>
          <p:cNvSpPr txBox="1"/>
          <p:nvPr/>
        </p:nvSpPr>
        <p:spPr>
          <a:xfrm>
            <a:off x="13368744" y="7983062"/>
            <a:ext cx="4169893" cy="1552467"/>
          </a:xfrm>
          <a:prstGeom prst="rect">
            <a:avLst/>
          </a:prstGeom>
        </p:spPr>
        <p:txBody>
          <a:bodyPr lIns="0" tIns="0" rIns="0" bIns="0" rtlCol="0" anchor="t">
            <a:spAutoFit/>
          </a:bodyPr>
          <a:lstStyle/>
          <a:p>
            <a:pPr algn="ctr">
              <a:lnSpc>
                <a:spcPts val="6120"/>
              </a:lnSpc>
            </a:pPr>
            <a:r>
              <a:rPr lang="en-US" sz="5100" spc="127">
                <a:solidFill>
                  <a:srgbClr val="004A26"/>
                </a:solidFill>
                <a:latin typeface="Poppins Medium Bold"/>
              </a:rPr>
              <a:t>PREDICCIÓN</a:t>
            </a:r>
          </a:p>
          <a:p>
            <a:pPr algn="ctr">
              <a:lnSpc>
                <a:spcPts val="6120"/>
              </a:lnSpc>
              <a:spcBef>
                <a:spcPct val="0"/>
              </a:spcBef>
            </a:pPr>
            <a:r>
              <a:rPr lang="en-US" sz="5100" spc="127">
                <a:solidFill>
                  <a:srgbClr val="004A26"/>
                </a:solidFill>
                <a:latin typeface="Poppins Medium Bold"/>
              </a:rPr>
              <a:t> 65 O 75</a:t>
            </a:r>
          </a:p>
        </p:txBody>
      </p:sp>
      <p:sp>
        <p:nvSpPr>
          <p:cNvPr id="16" name="TextBox 16"/>
          <p:cNvSpPr txBox="1"/>
          <p:nvPr/>
        </p:nvSpPr>
        <p:spPr>
          <a:xfrm>
            <a:off x="5508683" y="7815083"/>
            <a:ext cx="1538748" cy="333375"/>
          </a:xfrm>
          <a:prstGeom prst="rect">
            <a:avLst/>
          </a:prstGeom>
        </p:spPr>
        <p:txBody>
          <a:bodyPr lIns="0" tIns="0" rIns="0" bIns="0" rtlCol="0" anchor="t">
            <a:spAutoFit/>
          </a:bodyPr>
          <a:lstStyle/>
          <a:p>
            <a:pPr algn="ctr">
              <a:lnSpc>
                <a:spcPts val="2640"/>
              </a:lnSpc>
              <a:spcBef>
                <a:spcPct val="0"/>
              </a:spcBef>
            </a:pPr>
            <a:r>
              <a:rPr lang="en-US" sz="2200" spc="55">
                <a:solidFill>
                  <a:srgbClr val="004A26"/>
                </a:solidFill>
                <a:latin typeface="Poppins Medium Bold"/>
              </a:rPr>
              <a:t>PROMEDIO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028700" y="1903215"/>
            <a:ext cx="7625925" cy="7541939"/>
          </a:xfrm>
          <a:prstGeom prst="rect">
            <a:avLst/>
          </a:prstGeom>
        </p:spPr>
      </p:pic>
      <p:sp>
        <p:nvSpPr>
          <p:cNvPr id="3" name="TextBox 3"/>
          <p:cNvSpPr txBox="1"/>
          <p:nvPr/>
        </p:nvSpPr>
        <p:spPr>
          <a:xfrm>
            <a:off x="263773" y="277877"/>
            <a:ext cx="18024227" cy="1195347"/>
          </a:xfrm>
          <a:prstGeom prst="rect">
            <a:avLst/>
          </a:prstGeom>
        </p:spPr>
        <p:txBody>
          <a:bodyPr lIns="0" tIns="0" rIns="0" bIns="0" rtlCol="0" anchor="t">
            <a:spAutoFit/>
          </a:bodyPr>
          <a:lstStyle/>
          <a:p>
            <a:pPr algn="ctr">
              <a:lnSpc>
                <a:spcPts val="9520"/>
              </a:lnSpc>
            </a:pPr>
            <a:r>
              <a:rPr lang="en-US" sz="6800">
                <a:solidFill>
                  <a:srgbClr val="004A26"/>
                </a:solidFill>
                <a:latin typeface="Montserrat Light Bold"/>
              </a:rPr>
              <a:t>OPTIMIZADOR</a:t>
            </a:r>
          </a:p>
        </p:txBody>
      </p:sp>
      <p:sp>
        <p:nvSpPr>
          <p:cNvPr id="4" name="TextBox 4"/>
          <p:cNvSpPr txBox="1"/>
          <p:nvPr/>
        </p:nvSpPr>
        <p:spPr>
          <a:xfrm>
            <a:off x="10040398" y="1893690"/>
            <a:ext cx="6905219" cy="780996"/>
          </a:xfrm>
          <a:prstGeom prst="rect">
            <a:avLst/>
          </a:prstGeom>
        </p:spPr>
        <p:txBody>
          <a:bodyPr lIns="0" tIns="0" rIns="0" bIns="0" rtlCol="0" anchor="t">
            <a:spAutoFit/>
          </a:bodyPr>
          <a:lstStyle/>
          <a:p>
            <a:pPr algn="ctr">
              <a:lnSpc>
                <a:spcPts val="6120"/>
              </a:lnSpc>
              <a:spcBef>
                <a:spcPct val="0"/>
              </a:spcBef>
            </a:pPr>
            <a:r>
              <a:rPr lang="en-US" sz="5100" spc="127">
                <a:solidFill>
                  <a:srgbClr val="004A26"/>
                </a:solidFill>
                <a:latin typeface="Poppins Medium Bold"/>
              </a:rPr>
              <a:t>OPTIMIZADOR ADAM</a:t>
            </a:r>
          </a:p>
        </p:txBody>
      </p:sp>
      <p:sp>
        <p:nvSpPr>
          <p:cNvPr id="5" name="Freeform 5"/>
          <p:cNvSpPr/>
          <p:nvPr/>
        </p:nvSpPr>
        <p:spPr>
          <a:xfrm>
            <a:off x="9522876" y="3104676"/>
            <a:ext cx="465549" cy="484316"/>
          </a:xfrm>
          <a:custGeom>
            <a:avLst/>
            <a:gdLst/>
            <a:ahLst/>
            <a:cxnLst/>
            <a:rect l="l" t="t" r="r" b="b"/>
            <a:pathLst>
              <a:path w="465549" h="484316">
                <a:moveTo>
                  <a:pt x="0" y="0"/>
                </a:moveTo>
                <a:lnTo>
                  <a:pt x="465548" y="0"/>
                </a:lnTo>
                <a:lnTo>
                  <a:pt x="465548" y="484316"/>
                </a:lnTo>
                <a:lnTo>
                  <a:pt x="0" y="4843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sp>
        <p:nvSpPr>
          <p:cNvPr id="6" name="Freeform 6"/>
          <p:cNvSpPr/>
          <p:nvPr/>
        </p:nvSpPr>
        <p:spPr>
          <a:xfrm>
            <a:off x="9522876" y="6597366"/>
            <a:ext cx="465549" cy="484316"/>
          </a:xfrm>
          <a:custGeom>
            <a:avLst/>
            <a:gdLst/>
            <a:ahLst/>
            <a:cxnLst/>
            <a:rect l="l" t="t" r="r" b="b"/>
            <a:pathLst>
              <a:path w="465549" h="484316">
                <a:moveTo>
                  <a:pt x="0" y="0"/>
                </a:moveTo>
                <a:lnTo>
                  <a:pt x="465548" y="0"/>
                </a:lnTo>
                <a:lnTo>
                  <a:pt x="465548" y="484316"/>
                </a:lnTo>
                <a:lnTo>
                  <a:pt x="0" y="4843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sp>
        <p:nvSpPr>
          <p:cNvPr id="7" name="TextBox 7"/>
          <p:cNvSpPr txBox="1"/>
          <p:nvPr/>
        </p:nvSpPr>
        <p:spPr>
          <a:xfrm>
            <a:off x="10040398" y="3047526"/>
            <a:ext cx="8247602" cy="3321998"/>
          </a:xfrm>
          <a:prstGeom prst="rect">
            <a:avLst/>
          </a:prstGeom>
        </p:spPr>
        <p:txBody>
          <a:bodyPr lIns="0" tIns="0" rIns="0" bIns="0" rtlCol="0" anchor="t">
            <a:spAutoFit/>
          </a:bodyPr>
          <a:lstStyle/>
          <a:p>
            <a:pPr algn="l">
              <a:lnSpc>
                <a:spcPts val="4334"/>
              </a:lnSpc>
              <a:spcBef>
                <a:spcPct val="0"/>
              </a:spcBef>
            </a:pPr>
            <a:r>
              <a:rPr lang="en-US" sz="3096">
                <a:solidFill>
                  <a:srgbClr val="004A26"/>
                </a:solidFill>
                <a:latin typeface="Montserrat Light"/>
              </a:rPr>
              <a:t>Ajusta los pesos de una red neuronal utilizando tanto la </a:t>
            </a:r>
            <a:r>
              <a:rPr lang="en-US" sz="3096">
                <a:solidFill>
                  <a:srgbClr val="004A26"/>
                </a:solidFill>
                <a:latin typeface="Montserrat Light Bold"/>
              </a:rPr>
              <a:t>media de los gradientes</a:t>
            </a:r>
            <a:r>
              <a:rPr lang="en-US" sz="3096">
                <a:solidFill>
                  <a:srgbClr val="004A26"/>
                </a:solidFill>
                <a:latin typeface="Montserrat Light"/>
              </a:rPr>
              <a:t> como</a:t>
            </a:r>
            <a:r>
              <a:rPr lang="en-US" sz="3096">
                <a:solidFill>
                  <a:srgbClr val="004A26"/>
                </a:solidFill>
                <a:latin typeface="Montserrat Light Bold"/>
              </a:rPr>
              <a:t> la media de los cuadrados de los gradientes</a:t>
            </a:r>
            <a:r>
              <a:rPr lang="en-US" sz="3096">
                <a:solidFill>
                  <a:srgbClr val="004A26"/>
                </a:solidFill>
                <a:latin typeface="Montserrat Light"/>
              </a:rPr>
              <a:t>, combinando las ventajas de </a:t>
            </a:r>
            <a:r>
              <a:rPr lang="en-US" sz="3096">
                <a:solidFill>
                  <a:srgbClr val="004A26"/>
                </a:solidFill>
                <a:latin typeface="Montserrat Light Bold"/>
              </a:rPr>
              <a:t>Momentum </a:t>
            </a:r>
            <a:r>
              <a:rPr lang="en-US" sz="3096">
                <a:solidFill>
                  <a:srgbClr val="004A26"/>
                </a:solidFill>
                <a:latin typeface="Montserrat Light"/>
              </a:rPr>
              <a:t>y </a:t>
            </a:r>
            <a:r>
              <a:rPr lang="en-US" sz="3096">
                <a:solidFill>
                  <a:srgbClr val="004A26"/>
                </a:solidFill>
                <a:latin typeface="Montserrat Light Bold"/>
              </a:rPr>
              <a:t>RMSProp</a:t>
            </a:r>
          </a:p>
        </p:txBody>
      </p:sp>
      <p:sp>
        <p:nvSpPr>
          <p:cNvPr id="8" name="TextBox 8"/>
          <p:cNvSpPr txBox="1"/>
          <p:nvPr/>
        </p:nvSpPr>
        <p:spPr>
          <a:xfrm>
            <a:off x="10040398" y="6540216"/>
            <a:ext cx="7794961" cy="3321998"/>
          </a:xfrm>
          <a:prstGeom prst="rect">
            <a:avLst/>
          </a:prstGeom>
        </p:spPr>
        <p:txBody>
          <a:bodyPr lIns="0" tIns="0" rIns="0" bIns="0" rtlCol="0" anchor="t">
            <a:spAutoFit/>
          </a:bodyPr>
          <a:lstStyle/>
          <a:p>
            <a:pPr algn="l">
              <a:lnSpc>
                <a:spcPts val="4334"/>
              </a:lnSpc>
              <a:spcBef>
                <a:spcPct val="0"/>
              </a:spcBef>
            </a:pPr>
            <a:r>
              <a:rPr lang="en-US" sz="3096">
                <a:solidFill>
                  <a:srgbClr val="004A26"/>
                </a:solidFill>
                <a:latin typeface="Montserrat Light"/>
              </a:rPr>
              <a:t>La intuición aquí es que </a:t>
            </a:r>
            <a:r>
              <a:rPr lang="en-US" sz="3096">
                <a:solidFill>
                  <a:srgbClr val="004A26"/>
                </a:solidFill>
                <a:latin typeface="Montserrat Light Bold"/>
              </a:rPr>
              <a:t>no </a:t>
            </a:r>
            <a:r>
              <a:rPr lang="en-US" sz="3096">
                <a:solidFill>
                  <a:srgbClr val="004A26"/>
                </a:solidFill>
                <a:latin typeface="Montserrat Light"/>
              </a:rPr>
              <a:t>queremos </a:t>
            </a:r>
            <a:r>
              <a:rPr lang="en-US" sz="3096">
                <a:solidFill>
                  <a:srgbClr val="004A26"/>
                </a:solidFill>
                <a:latin typeface="Montserrat Light Bold"/>
              </a:rPr>
              <a:t>avanzar demasiado rápido</a:t>
            </a:r>
            <a:r>
              <a:rPr lang="en-US" sz="3096">
                <a:solidFill>
                  <a:srgbClr val="004A26"/>
                </a:solidFill>
                <a:latin typeface="Montserrat Light"/>
              </a:rPr>
              <a:t>, ya que podríamos </a:t>
            </a:r>
            <a:r>
              <a:rPr lang="en-US" sz="3096">
                <a:solidFill>
                  <a:srgbClr val="004A26"/>
                </a:solidFill>
                <a:latin typeface="Montserrat Light Bold"/>
              </a:rPr>
              <a:t>saltar </a:t>
            </a:r>
            <a:r>
              <a:rPr lang="en-US" sz="3096">
                <a:solidFill>
                  <a:srgbClr val="004A26"/>
                </a:solidFill>
                <a:latin typeface="Montserrat Light"/>
              </a:rPr>
              <a:t>el </a:t>
            </a:r>
            <a:r>
              <a:rPr lang="en-US" sz="3096">
                <a:solidFill>
                  <a:srgbClr val="004A26"/>
                </a:solidFill>
                <a:latin typeface="Montserrat Light Bold"/>
              </a:rPr>
              <a:t>mínimo</a:t>
            </a:r>
            <a:r>
              <a:rPr lang="en-US" sz="3096">
                <a:solidFill>
                  <a:srgbClr val="004A26"/>
                </a:solidFill>
                <a:latin typeface="Montserrat Light"/>
              </a:rPr>
              <a:t>. En cambio, queremos reducir un poco la velocidad para una </a:t>
            </a:r>
            <a:r>
              <a:rPr lang="en-US" sz="3096">
                <a:solidFill>
                  <a:srgbClr val="004A26"/>
                </a:solidFill>
                <a:latin typeface="Montserrat Light Bold"/>
              </a:rPr>
              <a:t>búsqueda </a:t>
            </a:r>
            <a:r>
              <a:rPr lang="en-US" sz="3096">
                <a:solidFill>
                  <a:srgbClr val="004A26"/>
                </a:solidFill>
                <a:latin typeface="Montserrat Light"/>
              </a:rPr>
              <a:t>más </a:t>
            </a:r>
            <a:r>
              <a:rPr lang="en-US" sz="3096">
                <a:solidFill>
                  <a:srgbClr val="004A26"/>
                </a:solidFill>
                <a:latin typeface="Montserrat Light Bold"/>
              </a:rPr>
              <a:t>cuidadosa</a:t>
            </a:r>
            <a:r>
              <a:rPr lang="en-US" sz="3096">
                <a:solidFill>
                  <a:srgbClr val="004A26"/>
                </a:solidFill>
                <a:latin typeface="Montserrat Light"/>
              </a:rPr>
              <a:t>.</a:t>
            </a:r>
          </a:p>
        </p:txBody>
      </p:sp>
      <p:sp>
        <p:nvSpPr>
          <p:cNvPr id="9" name="TextBox 9"/>
          <p:cNvSpPr txBox="1"/>
          <p:nvPr/>
        </p:nvSpPr>
        <p:spPr>
          <a:xfrm>
            <a:off x="1028700" y="9500958"/>
            <a:ext cx="7557922" cy="684411"/>
          </a:xfrm>
          <a:prstGeom prst="rect">
            <a:avLst/>
          </a:prstGeom>
        </p:spPr>
        <p:txBody>
          <a:bodyPr lIns="0" tIns="0" rIns="0" bIns="0" rtlCol="0" anchor="t">
            <a:spAutoFit/>
          </a:bodyPr>
          <a:lstStyle/>
          <a:p>
            <a:pPr algn="ctr">
              <a:lnSpc>
                <a:spcPts val="2698"/>
              </a:lnSpc>
              <a:spcBef>
                <a:spcPct val="0"/>
              </a:spcBef>
            </a:pPr>
            <a:r>
              <a:rPr lang="en-US" sz="1927">
                <a:solidFill>
                  <a:srgbClr val="004A26"/>
                </a:solidFill>
                <a:latin typeface="Montserrat Light Bold"/>
              </a:rPr>
              <a:t>Doshi (2019) https://towardsdatascience.com/</a:t>
            </a:r>
          </a:p>
          <a:p>
            <a:pPr algn="ctr">
              <a:lnSpc>
                <a:spcPts val="2698"/>
              </a:lnSpc>
              <a:spcBef>
                <a:spcPct val="0"/>
              </a:spcBef>
            </a:pPr>
            <a:r>
              <a:rPr lang="en-US" sz="1927">
                <a:solidFill>
                  <a:srgbClr val="004A26"/>
                </a:solidFill>
                <a:latin typeface="Montserrat Light Bold"/>
              </a:rPr>
              <a:t>optimizers-for-training-neural-network-59450d71caf6</a:t>
            </a:r>
          </a:p>
        </p:txBody>
      </p:sp>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2052970" y="4624076"/>
            <a:ext cx="2602516" cy="2602516"/>
            <a:chOff x="0" y="0"/>
            <a:chExt cx="685436" cy="685436"/>
          </a:xfrm>
        </p:grpSpPr>
        <p:sp>
          <p:nvSpPr>
            <p:cNvPr id="3" name="Freeform 3"/>
            <p:cNvSpPr/>
            <p:nvPr/>
          </p:nvSpPr>
          <p:spPr>
            <a:xfrm>
              <a:off x="0" y="0"/>
              <a:ext cx="685436" cy="685436"/>
            </a:xfrm>
            <a:custGeom>
              <a:avLst/>
              <a:gdLst/>
              <a:ahLst/>
              <a:cxnLst/>
              <a:rect l="l" t="t" r="r" b="b"/>
              <a:pathLst>
                <a:path w="685436" h="685436">
                  <a:moveTo>
                    <a:pt x="151714" y="0"/>
                  </a:moveTo>
                  <a:lnTo>
                    <a:pt x="533723" y="0"/>
                  </a:lnTo>
                  <a:cubicBezTo>
                    <a:pt x="617512" y="0"/>
                    <a:pt x="685436" y="67925"/>
                    <a:pt x="685436" y="151714"/>
                  </a:cubicBezTo>
                  <a:lnTo>
                    <a:pt x="685436" y="533723"/>
                  </a:lnTo>
                  <a:cubicBezTo>
                    <a:pt x="685436" y="617512"/>
                    <a:pt x="617512" y="685436"/>
                    <a:pt x="533723" y="685436"/>
                  </a:cubicBezTo>
                  <a:lnTo>
                    <a:pt x="151714" y="685436"/>
                  </a:lnTo>
                  <a:cubicBezTo>
                    <a:pt x="67925" y="685436"/>
                    <a:pt x="0" y="617512"/>
                    <a:pt x="0" y="533723"/>
                  </a:cubicBezTo>
                  <a:lnTo>
                    <a:pt x="0" y="151714"/>
                  </a:lnTo>
                  <a:cubicBezTo>
                    <a:pt x="0" y="67925"/>
                    <a:pt x="67925" y="0"/>
                    <a:pt x="151714" y="0"/>
                  </a:cubicBezTo>
                  <a:close/>
                </a:path>
              </a:pathLst>
            </a:custGeom>
            <a:solidFill>
              <a:srgbClr val="9BDF93"/>
            </a:solidFill>
          </p:spPr>
          <p:txBody>
            <a:bodyPr/>
            <a:lstStyle/>
            <a:p>
              <a:endParaRPr lang="es-CO"/>
            </a:p>
          </p:txBody>
        </p:sp>
        <p:sp>
          <p:nvSpPr>
            <p:cNvPr id="4" name="TextBox 4"/>
            <p:cNvSpPr txBox="1"/>
            <p:nvPr/>
          </p:nvSpPr>
          <p:spPr>
            <a:xfrm>
              <a:off x="0" y="-47625"/>
              <a:ext cx="685436" cy="733061"/>
            </a:xfrm>
            <a:prstGeom prst="rect">
              <a:avLst/>
            </a:prstGeom>
          </p:spPr>
          <p:txBody>
            <a:bodyPr lIns="50800" tIns="50800" rIns="50800" bIns="50800" rtlCol="0" anchor="ctr"/>
            <a:lstStyle/>
            <a:p>
              <a:pPr algn="ctr">
                <a:lnSpc>
                  <a:spcPts val="2768"/>
                </a:lnSpc>
              </a:pPr>
              <a:endParaRPr/>
            </a:p>
          </p:txBody>
        </p:sp>
      </p:grpSp>
      <p:grpSp>
        <p:nvGrpSpPr>
          <p:cNvPr id="5" name="Group 5"/>
          <p:cNvGrpSpPr/>
          <p:nvPr/>
        </p:nvGrpSpPr>
        <p:grpSpPr>
          <a:xfrm>
            <a:off x="4655487" y="4624076"/>
            <a:ext cx="8273633" cy="2602516"/>
            <a:chOff x="0" y="0"/>
            <a:chExt cx="2179064" cy="685436"/>
          </a:xfrm>
        </p:grpSpPr>
        <p:sp>
          <p:nvSpPr>
            <p:cNvPr id="6" name="Freeform 6"/>
            <p:cNvSpPr/>
            <p:nvPr/>
          </p:nvSpPr>
          <p:spPr>
            <a:xfrm>
              <a:off x="0" y="0"/>
              <a:ext cx="2179064" cy="685436"/>
            </a:xfrm>
            <a:custGeom>
              <a:avLst/>
              <a:gdLst/>
              <a:ahLst/>
              <a:cxnLst/>
              <a:rect l="l" t="t" r="r" b="b"/>
              <a:pathLst>
                <a:path w="2179064" h="685436">
                  <a:moveTo>
                    <a:pt x="47722" y="0"/>
                  </a:moveTo>
                  <a:lnTo>
                    <a:pt x="2131341" y="0"/>
                  </a:lnTo>
                  <a:cubicBezTo>
                    <a:pt x="2143998" y="0"/>
                    <a:pt x="2156136" y="5028"/>
                    <a:pt x="2165086" y="13978"/>
                  </a:cubicBezTo>
                  <a:cubicBezTo>
                    <a:pt x="2174036" y="22927"/>
                    <a:pt x="2179064" y="35066"/>
                    <a:pt x="2179064" y="47722"/>
                  </a:cubicBezTo>
                  <a:lnTo>
                    <a:pt x="2179064" y="637714"/>
                  </a:lnTo>
                  <a:cubicBezTo>
                    <a:pt x="2179064" y="664070"/>
                    <a:pt x="2157698" y="685436"/>
                    <a:pt x="2131341" y="685436"/>
                  </a:cubicBezTo>
                  <a:lnTo>
                    <a:pt x="47722" y="685436"/>
                  </a:lnTo>
                  <a:cubicBezTo>
                    <a:pt x="21366" y="685436"/>
                    <a:pt x="0" y="664070"/>
                    <a:pt x="0" y="637714"/>
                  </a:cubicBezTo>
                  <a:lnTo>
                    <a:pt x="0" y="47722"/>
                  </a:lnTo>
                  <a:cubicBezTo>
                    <a:pt x="0" y="21366"/>
                    <a:pt x="21366" y="0"/>
                    <a:pt x="47722" y="0"/>
                  </a:cubicBezTo>
                  <a:close/>
                </a:path>
              </a:pathLst>
            </a:custGeom>
            <a:solidFill>
              <a:srgbClr val="013B1F"/>
            </a:solidFill>
          </p:spPr>
          <p:txBody>
            <a:bodyPr/>
            <a:lstStyle/>
            <a:p>
              <a:endParaRPr lang="es-CO"/>
            </a:p>
          </p:txBody>
        </p:sp>
        <p:sp>
          <p:nvSpPr>
            <p:cNvPr id="7" name="TextBox 7"/>
            <p:cNvSpPr txBox="1"/>
            <p:nvPr/>
          </p:nvSpPr>
          <p:spPr>
            <a:xfrm>
              <a:off x="0" y="-47625"/>
              <a:ext cx="2179064" cy="733061"/>
            </a:xfrm>
            <a:prstGeom prst="rect">
              <a:avLst/>
            </a:prstGeom>
          </p:spPr>
          <p:txBody>
            <a:bodyPr lIns="50800" tIns="50800" rIns="50800" bIns="50800" rtlCol="0" anchor="ctr"/>
            <a:lstStyle/>
            <a:p>
              <a:pPr algn="ctr">
                <a:lnSpc>
                  <a:spcPts val="2768"/>
                </a:lnSpc>
              </a:pPr>
              <a:endParaRPr/>
            </a:p>
          </p:txBody>
        </p:sp>
      </p:grpSp>
      <p:grpSp>
        <p:nvGrpSpPr>
          <p:cNvPr id="8" name="Group 8"/>
          <p:cNvGrpSpPr/>
          <p:nvPr/>
        </p:nvGrpSpPr>
        <p:grpSpPr>
          <a:xfrm>
            <a:off x="12929119" y="4624076"/>
            <a:ext cx="3305911" cy="2602516"/>
            <a:chOff x="0" y="0"/>
            <a:chExt cx="870693" cy="685436"/>
          </a:xfrm>
        </p:grpSpPr>
        <p:sp>
          <p:nvSpPr>
            <p:cNvPr id="9" name="Freeform 9"/>
            <p:cNvSpPr/>
            <p:nvPr/>
          </p:nvSpPr>
          <p:spPr>
            <a:xfrm>
              <a:off x="0" y="0"/>
              <a:ext cx="870692" cy="685436"/>
            </a:xfrm>
            <a:custGeom>
              <a:avLst/>
              <a:gdLst/>
              <a:ahLst/>
              <a:cxnLst/>
              <a:rect l="l" t="t" r="r" b="b"/>
              <a:pathLst>
                <a:path w="870692" h="685436">
                  <a:moveTo>
                    <a:pt x="119434" y="0"/>
                  </a:moveTo>
                  <a:lnTo>
                    <a:pt x="751259" y="0"/>
                  </a:lnTo>
                  <a:cubicBezTo>
                    <a:pt x="782934" y="0"/>
                    <a:pt x="813313" y="12583"/>
                    <a:pt x="835711" y="34981"/>
                  </a:cubicBezTo>
                  <a:cubicBezTo>
                    <a:pt x="858109" y="57380"/>
                    <a:pt x="870692" y="87758"/>
                    <a:pt x="870692" y="119434"/>
                  </a:cubicBezTo>
                  <a:lnTo>
                    <a:pt x="870692" y="566002"/>
                  </a:lnTo>
                  <a:cubicBezTo>
                    <a:pt x="870692" y="597678"/>
                    <a:pt x="858109" y="628057"/>
                    <a:pt x="835711" y="650455"/>
                  </a:cubicBezTo>
                  <a:cubicBezTo>
                    <a:pt x="813313" y="672853"/>
                    <a:pt x="782934" y="685436"/>
                    <a:pt x="751259" y="685436"/>
                  </a:cubicBezTo>
                  <a:lnTo>
                    <a:pt x="119434" y="685436"/>
                  </a:lnTo>
                  <a:cubicBezTo>
                    <a:pt x="53472" y="685436"/>
                    <a:pt x="0" y="631964"/>
                    <a:pt x="0" y="566002"/>
                  </a:cubicBezTo>
                  <a:lnTo>
                    <a:pt x="0" y="119434"/>
                  </a:lnTo>
                  <a:cubicBezTo>
                    <a:pt x="0" y="87758"/>
                    <a:pt x="12583" y="57380"/>
                    <a:pt x="34981" y="34981"/>
                  </a:cubicBezTo>
                  <a:cubicBezTo>
                    <a:pt x="57380" y="12583"/>
                    <a:pt x="87758" y="0"/>
                    <a:pt x="119434" y="0"/>
                  </a:cubicBezTo>
                  <a:close/>
                </a:path>
              </a:pathLst>
            </a:custGeom>
            <a:solidFill>
              <a:srgbClr val="2E642B"/>
            </a:solidFill>
          </p:spPr>
          <p:txBody>
            <a:bodyPr/>
            <a:lstStyle/>
            <a:p>
              <a:endParaRPr lang="es-CO"/>
            </a:p>
          </p:txBody>
        </p:sp>
        <p:sp>
          <p:nvSpPr>
            <p:cNvPr id="10" name="TextBox 10"/>
            <p:cNvSpPr txBox="1"/>
            <p:nvPr/>
          </p:nvSpPr>
          <p:spPr>
            <a:xfrm>
              <a:off x="0" y="-47625"/>
              <a:ext cx="870693" cy="733061"/>
            </a:xfrm>
            <a:prstGeom prst="rect">
              <a:avLst/>
            </a:prstGeom>
          </p:spPr>
          <p:txBody>
            <a:bodyPr lIns="50800" tIns="50800" rIns="50800" bIns="50800" rtlCol="0" anchor="ctr"/>
            <a:lstStyle/>
            <a:p>
              <a:pPr algn="ctr">
                <a:lnSpc>
                  <a:spcPts val="2768"/>
                </a:lnSpc>
              </a:pPr>
              <a:endParaRPr/>
            </a:p>
          </p:txBody>
        </p:sp>
      </p:grpSp>
      <p:sp>
        <p:nvSpPr>
          <p:cNvPr id="11" name="TextBox 11"/>
          <p:cNvSpPr txBox="1"/>
          <p:nvPr/>
        </p:nvSpPr>
        <p:spPr>
          <a:xfrm>
            <a:off x="263773" y="277877"/>
            <a:ext cx="18024227" cy="1195362"/>
          </a:xfrm>
          <a:prstGeom prst="rect">
            <a:avLst/>
          </a:prstGeom>
        </p:spPr>
        <p:txBody>
          <a:bodyPr lIns="0" tIns="0" rIns="0" bIns="0" rtlCol="0" anchor="t">
            <a:spAutoFit/>
          </a:bodyPr>
          <a:lstStyle/>
          <a:p>
            <a:pPr algn="ctr">
              <a:lnSpc>
                <a:spcPts val="9520"/>
              </a:lnSpc>
            </a:pPr>
            <a:r>
              <a:rPr lang="en-US" sz="6800">
                <a:solidFill>
                  <a:srgbClr val="004A26"/>
                </a:solidFill>
                <a:latin typeface="Montserrat Light Bold"/>
              </a:rPr>
              <a:t>PARTICIÓN DATOS</a:t>
            </a:r>
          </a:p>
        </p:txBody>
      </p:sp>
      <p:sp>
        <p:nvSpPr>
          <p:cNvPr id="12" name="TextBox 12"/>
          <p:cNvSpPr txBox="1"/>
          <p:nvPr/>
        </p:nvSpPr>
        <p:spPr>
          <a:xfrm>
            <a:off x="7097573" y="3690411"/>
            <a:ext cx="5375681" cy="581240"/>
          </a:xfrm>
          <a:prstGeom prst="rect">
            <a:avLst/>
          </a:prstGeom>
        </p:spPr>
        <p:txBody>
          <a:bodyPr lIns="0" tIns="0" rIns="0" bIns="0" rtlCol="0" anchor="t">
            <a:spAutoFit/>
          </a:bodyPr>
          <a:lstStyle/>
          <a:p>
            <a:pPr algn="l">
              <a:lnSpc>
                <a:spcPts val="4614"/>
              </a:lnSpc>
            </a:pPr>
            <a:r>
              <a:rPr lang="en-US" sz="3296">
                <a:solidFill>
                  <a:srgbClr val="09202E"/>
                </a:solidFill>
                <a:latin typeface="Montserrat Light Bold"/>
              </a:rPr>
              <a:t> Entrenamiento</a:t>
            </a:r>
          </a:p>
        </p:txBody>
      </p:sp>
      <p:sp>
        <p:nvSpPr>
          <p:cNvPr id="13" name="TextBox 13"/>
          <p:cNvSpPr txBox="1"/>
          <p:nvPr/>
        </p:nvSpPr>
        <p:spPr>
          <a:xfrm>
            <a:off x="8062965" y="7492565"/>
            <a:ext cx="1458675" cy="722846"/>
          </a:xfrm>
          <a:prstGeom prst="rect">
            <a:avLst/>
          </a:prstGeom>
        </p:spPr>
        <p:txBody>
          <a:bodyPr lIns="0" tIns="0" rIns="0" bIns="0" rtlCol="0" anchor="t">
            <a:spAutoFit/>
          </a:bodyPr>
          <a:lstStyle/>
          <a:p>
            <a:pPr algn="l">
              <a:lnSpc>
                <a:spcPts val="5734"/>
              </a:lnSpc>
            </a:pPr>
            <a:r>
              <a:rPr lang="en-US" sz="4096">
                <a:solidFill>
                  <a:srgbClr val="004A26"/>
                </a:solidFill>
                <a:latin typeface="Montserrat Light Bold"/>
              </a:rPr>
              <a:t>49%</a:t>
            </a:r>
          </a:p>
        </p:txBody>
      </p:sp>
      <p:sp>
        <p:nvSpPr>
          <p:cNvPr id="14" name="TextBox 14"/>
          <p:cNvSpPr txBox="1"/>
          <p:nvPr/>
        </p:nvSpPr>
        <p:spPr>
          <a:xfrm>
            <a:off x="2624891" y="7492565"/>
            <a:ext cx="1458675" cy="722846"/>
          </a:xfrm>
          <a:prstGeom prst="rect">
            <a:avLst/>
          </a:prstGeom>
        </p:spPr>
        <p:txBody>
          <a:bodyPr lIns="0" tIns="0" rIns="0" bIns="0" rtlCol="0" anchor="t">
            <a:spAutoFit/>
          </a:bodyPr>
          <a:lstStyle/>
          <a:p>
            <a:pPr algn="l">
              <a:lnSpc>
                <a:spcPts val="5734"/>
              </a:lnSpc>
            </a:pPr>
            <a:r>
              <a:rPr lang="en-US" sz="4096">
                <a:solidFill>
                  <a:srgbClr val="004A26"/>
                </a:solidFill>
                <a:latin typeface="Montserrat Light Bold"/>
              </a:rPr>
              <a:t>21%</a:t>
            </a:r>
          </a:p>
        </p:txBody>
      </p:sp>
      <p:sp>
        <p:nvSpPr>
          <p:cNvPr id="15" name="TextBox 15"/>
          <p:cNvSpPr txBox="1"/>
          <p:nvPr/>
        </p:nvSpPr>
        <p:spPr>
          <a:xfrm>
            <a:off x="13852737" y="7492565"/>
            <a:ext cx="1458675" cy="722846"/>
          </a:xfrm>
          <a:prstGeom prst="rect">
            <a:avLst/>
          </a:prstGeom>
        </p:spPr>
        <p:txBody>
          <a:bodyPr lIns="0" tIns="0" rIns="0" bIns="0" rtlCol="0" anchor="t">
            <a:spAutoFit/>
          </a:bodyPr>
          <a:lstStyle/>
          <a:p>
            <a:pPr algn="l">
              <a:lnSpc>
                <a:spcPts val="5734"/>
              </a:lnSpc>
            </a:pPr>
            <a:r>
              <a:rPr lang="en-US" sz="4096">
                <a:solidFill>
                  <a:srgbClr val="004A26"/>
                </a:solidFill>
                <a:latin typeface="Montserrat Light Bold"/>
              </a:rPr>
              <a:t>30%</a:t>
            </a:r>
          </a:p>
        </p:txBody>
      </p:sp>
      <p:sp>
        <p:nvSpPr>
          <p:cNvPr id="16" name="TextBox 16"/>
          <p:cNvSpPr txBox="1"/>
          <p:nvPr/>
        </p:nvSpPr>
        <p:spPr>
          <a:xfrm>
            <a:off x="2576554" y="3690411"/>
            <a:ext cx="1507012" cy="581240"/>
          </a:xfrm>
          <a:prstGeom prst="rect">
            <a:avLst/>
          </a:prstGeom>
        </p:spPr>
        <p:txBody>
          <a:bodyPr lIns="0" tIns="0" rIns="0" bIns="0" rtlCol="0" anchor="t">
            <a:spAutoFit/>
          </a:bodyPr>
          <a:lstStyle/>
          <a:p>
            <a:pPr algn="l">
              <a:lnSpc>
                <a:spcPts val="4614"/>
              </a:lnSpc>
            </a:pPr>
            <a:r>
              <a:rPr lang="en-US" sz="3296">
                <a:solidFill>
                  <a:srgbClr val="09202E"/>
                </a:solidFill>
                <a:latin typeface="Montserrat Light Bold"/>
              </a:rPr>
              <a:t>Testeo</a:t>
            </a:r>
          </a:p>
        </p:txBody>
      </p:sp>
      <p:sp>
        <p:nvSpPr>
          <p:cNvPr id="17" name="TextBox 17"/>
          <p:cNvSpPr txBox="1"/>
          <p:nvPr/>
        </p:nvSpPr>
        <p:spPr>
          <a:xfrm>
            <a:off x="13427181" y="3690411"/>
            <a:ext cx="2309787" cy="581240"/>
          </a:xfrm>
          <a:prstGeom prst="rect">
            <a:avLst/>
          </a:prstGeom>
        </p:spPr>
        <p:txBody>
          <a:bodyPr lIns="0" tIns="0" rIns="0" bIns="0" rtlCol="0" anchor="t">
            <a:spAutoFit/>
          </a:bodyPr>
          <a:lstStyle/>
          <a:p>
            <a:pPr algn="l">
              <a:lnSpc>
                <a:spcPts val="4614"/>
              </a:lnSpc>
            </a:pPr>
            <a:r>
              <a:rPr lang="en-US" sz="3296">
                <a:solidFill>
                  <a:srgbClr val="09202E"/>
                </a:solidFill>
                <a:latin typeface="Montserrat Light Bold"/>
              </a:rPr>
              <a:t>Validación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3135776" y="3350691"/>
            <a:ext cx="3412720" cy="3412720"/>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D7144"/>
            </a:solidFill>
          </p:spPr>
          <p:txBody>
            <a:bodyPr/>
            <a:lstStyle/>
            <a:p>
              <a:endParaRPr lang="es-CO"/>
            </a:p>
          </p:txBody>
        </p:sp>
      </p:grpSp>
      <p:grpSp>
        <p:nvGrpSpPr>
          <p:cNvPr id="4" name="Group 4"/>
          <p:cNvGrpSpPr>
            <a:grpSpLocks noChangeAspect="1"/>
          </p:cNvGrpSpPr>
          <p:nvPr/>
        </p:nvGrpSpPr>
        <p:grpSpPr>
          <a:xfrm>
            <a:off x="3317484" y="3542066"/>
            <a:ext cx="3029980" cy="3029968"/>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txBody>
            <a:bodyPr/>
            <a:lstStyle/>
            <a:p>
              <a:endParaRPr lang="es-CO"/>
            </a:p>
          </p:txBody>
        </p:sp>
      </p:grpSp>
      <p:grpSp>
        <p:nvGrpSpPr>
          <p:cNvPr id="6" name="Group 6"/>
          <p:cNvGrpSpPr/>
          <p:nvPr/>
        </p:nvGrpSpPr>
        <p:grpSpPr>
          <a:xfrm>
            <a:off x="11413114" y="3350572"/>
            <a:ext cx="3412720" cy="3412720"/>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5CE6"/>
            </a:solidFill>
          </p:spPr>
          <p:txBody>
            <a:bodyPr/>
            <a:lstStyle/>
            <a:p>
              <a:endParaRPr lang="es-CO"/>
            </a:p>
          </p:txBody>
        </p:sp>
      </p:grpSp>
      <p:grpSp>
        <p:nvGrpSpPr>
          <p:cNvPr id="8" name="Group 8"/>
          <p:cNvGrpSpPr>
            <a:grpSpLocks noChangeAspect="1"/>
          </p:cNvGrpSpPr>
          <p:nvPr/>
        </p:nvGrpSpPr>
        <p:grpSpPr>
          <a:xfrm>
            <a:off x="11616686" y="3541948"/>
            <a:ext cx="3029980" cy="3029968"/>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txBody>
            <a:bodyPr/>
            <a:lstStyle/>
            <a:p>
              <a:endParaRPr lang="es-CO"/>
            </a:p>
          </p:txBody>
        </p:sp>
      </p:grpSp>
      <p:grpSp>
        <p:nvGrpSpPr>
          <p:cNvPr id="10" name="Group 10"/>
          <p:cNvGrpSpPr/>
          <p:nvPr/>
        </p:nvGrpSpPr>
        <p:grpSpPr>
          <a:xfrm>
            <a:off x="5156324" y="1348005"/>
            <a:ext cx="7975353" cy="1480475"/>
            <a:chOff x="0" y="0"/>
            <a:chExt cx="10633804" cy="1973967"/>
          </a:xfrm>
        </p:grpSpPr>
        <p:sp>
          <p:nvSpPr>
            <p:cNvPr id="11" name="TextBox 11"/>
            <p:cNvSpPr txBox="1"/>
            <p:nvPr/>
          </p:nvSpPr>
          <p:spPr>
            <a:xfrm>
              <a:off x="0" y="27734"/>
              <a:ext cx="10633804" cy="1220315"/>
            </a:xfrm>
            <a:prstGeom prst="rect">
              <a:avLst/>
            </a:prstGeom>
          </p:spPr>
          <p:txBody>
            <a:bodyPr lIns="0" tIns="0" rIns="0" bIns="0" rtlCol="0" anchor="t">
              <a:spAutoFit/>
            </a:bodyPr>
            <a:lstStyle/>
            <a:p>
              <a:pPr algn="ctr">
                <a:lnSpc>
                  <a:spcPts val="7286"/>
                </a:lnSpc>
              </a:pPr>
              <a:r>
                <a:rPr lang="en-US" sz="6072">
                  <a:solidFill>
                    <a:srgbClr val="000000"/>
                  </a:solidFill>
                  <a:latin typeface="Poppins Medium"/>
                </a:rPr>
                <a:t>Miembros del grupo</a:t>
              </a:r>
            </a:p>
          </p:txBody>
        </p:sp>
        <p:sp>
          <p:nvSpPr>
            <p:cNvPr id="12" name="TextBox 12"/>
            <p:cNvSpPr txBox="1"/>
            <p:nvPr/>
          </p:nvSpPr>
          <p:spPr>
            <a:xfrm>
              <a:off x="0" y="1560723"/>
              <a:ext cx="10633804" cy="416017"/>
            </a:xfrm>
            <a:prstGeom prst="rect">
              <a:avLst/>
            </a:prstGeom>
          </p:spPr>
          <p:txBody>
            <a:bodyPr lIns="0" tIns="0" rIns="0" bIns="0" rtlCol="0" anchor="t">
              <a:spAutoFit/>
            </a:bodyPr>
            <a:lstStyle/>
            <a:p>
              <a:pPr algn="ctr">
                <a:lnSpc>
                  <a:spcPts val="2519"/>
                </a:lnSpc>
              </a:pPr>
              <a:endParaRPr/>
            </a:p>
          </p:txBody>
        </p:sp>
      </p:grpSp>
      <p:grpSp>
        <p:nvGrpSpPr>
          <p:cNvPr id="13" name="Group 13"/>
          <p:cNvGrpSpPr/>
          <p:nvPr/>
        </p:nvGrpSpPr>
        <p:grpSpPr>
          <a:xfrm>
            <a:off x="2971462" y="7101503"/>
            <a:ext cx="4369723" cy="1573623"/>
            <a:chOff x="0" y="0"/>
            <a:chExt cx="5826297" cy="2098163"/>
          </a:xfrm>
        </p:grpSpPr>
        <p:sp>
          <p:nvSpPr>
            <p:cNvPr id="14" name="TextBox 14"/>
            <p:cNvSpPr txBox="1"/>
            <p:nvPr/>
          </p:nvSpPr>
          <p:spPr>
            <a:xfrm>
              <a:off x="0" y="0"/>
              <a:ext cx="5826297" cy="554689"/>
            </a:xfrm>
            <a:prstGeom prst="rect">
              <a:avLst/>
            </a:prstGeom>
          </p:spPr>
          <p:txBody>
            <a:bodyPr lIns="0" tIns="0" rIns="0" bIns="0" rtlCol="0" anchor="t">
              <a:spAutoFit/>
            </a:bodyPr>
            <a:lstStyle/>
            <a:p>
              <a:pPr algn="ctr">
                <a:lnSpc>
                  <a:spcPts val="3360"/>
                </a:lnSpc>
              </a:pPr>
              <a:r>
                <a:rPr lang="en-US" sz="2800" spc="70">
                  <a:solidFill>
                    <a:srgbClr val="000000"/>
                  </a:solidFill>
                  <a:latin typeface="Poppins Medium"/>
                </a:rPr>
                <a:t>Juan Pablo Cancelado</a:t>
              </a:r>
            </a:p>
          </p:txBody>
        </p:sp>
        <p:sp>
          <p:nvSpPr>
            <p:cNvPr id="15" name="TextBox 15"/>
            <p:cNvSpPr txBox="1"/>
            <p:nvPr/>
          </p:nvSpPr>
          <p:spPr>
            <a:xfrm>
              <a:off x="0" y="769669"/>
              <a:ext cx="5826297" cy="1328494"/>
            </a:xfrm>
            <a:prstGeom prst="rect">
              <a:avLst/>
            </a:prstGeom>
          </p:spPr>
          <p:txBody>
            <a:bodyPr lIns="0" tIns="0" rIns="0" bIns="0" rtlCol="0" anchor="t">
              <a:spAutoFit/>
            </a:bodyPr>
            <a:lstStyle/>
            <a:p>
              <a:pPr algn="ctr">
                <a:lnSpc>
                  <a:spcPts val="2645"/>
                </a:lnSpc>
              </a:pPr>
              <a:r>
                <a:rPr lang="en-US" sz="2099" spc="20">
                  <a:solidFill>
                    <a:srgbClr val="000000"/>
                  </a:solidFill>
                  <a:latin typeface="HK Grotesk Light"/>
                </a:rPr>
                <a:t>Ingeniero y cientifico de datos.</a:t>
              </a:r>
            </a:p>
            <a:p>
              <a:pPr marL="0" lvl="0" indent="0" algn="ctr">
                <a:lnSpc>
                  <a:spcPts val="2646"/>
                </a:lnSpc>
                <a:spcBef>
                  <a:spcPct val="0"/>
                </a:spcBef>
              </a:pPr>
              <a:r>
                <a:rPr lang="en-US" sz="2100" spc="21">
                  <a:solidFill>
                    <a:srgbClr val="000000"/>
                  </a:solidFill>
                  <a:latin typeface="HK Grotesk Light"/>
                </a:rPr>
                <a:t>Encargado del diseño de la herramienta</a:t>
              </a:r>
            </a:p>
          </p:txBody>
        </p:sp>
      </p:grpSp>
      <p:grpSp>
        <p:nvGrpSpPr>
          <p:cNvPr id="16" name="Group 16"/>
          <p:cNvGrpSpPr/>
          <p:nvPr/>
        </p:nvGrpSpPr>
        <p:grpSpPr>
          <a:xfrm>
            <a:off x="11270665" y="7101385"/>
            <a:ext cx="3722023" cy="1573623"/>
            <a:chOff x="0" y="0"/>
            <a:chExt cx="4962697" cy="2098163"/>
          </a:xfrm>
        </p:grpSpPr>
        <p:sp>
          <p:nvSpPr>
            <p:cNvPr id="17" name="TextBox 17"/>
            <p:cNvSpPr txBox="1"/>
            <p:nvPr/>
          </p:nvSpPr>
          <p:spPr>
            <a:xfrm>
              <a:off x="0" y="0"/>
              <a:ext cx="4962697" cy="554689"/>
            </a:xfrm>
            <a:prstGeom prst="rect">
              <a:avLst/>
            </a:prstGeom>
          </p:spPr>
          <p:txBody>
            <a:bodyPr lIns="0" tIns="0" rIns="0" bIns="0" rtlCol="0" anchor="t">
              <a:spAutoFit/>
            </a:bodyPr>
            <a:lstStyle/>
            <a:p>
              <a:pPr algn="ctr">
                <a:lnSpc>
                  <a:spcPts val="3360"/>
                </a:lnSpc>
              </a:pPr>
              <a:r>
                <a:rPr lang="en-US" sz="2800" spc="70">
                  <a:solidFill>
                    <a:srgbClr val="000000"/>
                  </a:solidFill>
                  <a:latin typeface="Poppins Medium"/>
                </a:rPr>
                <a:t>Julian León</a:t>
              </a:r>
            </a:p>
          </p:txBody>
        </p:sp>
        <p:sp>
          <p:nvSpPr>
            <p:cNvPr id="18" name="TextBox 18"/>
            <p:cNvSpPr txBox="1"/>
            <p:nvPr/>
          </p:nvSpPr>
          <p:spPr>
            <a:xfrm>
              <a:off x="0" y="769669"/>
              <a:ext cx="4962697" cy="1328494"/>
            </a:xfrm>
            <a:prstGeom prst="rect">
              <a:avLst/>
            </a:prstGeom>
          </p:spPr>
          <p:txBody>
            <a:bodyPr lIns="0" tIns="0" rIns="0" bIns="0" rtlCol="0" anchor="t">
              <a:spAutoFit/>
            </a:bodyPr>
            <a:lstStyle/>
            <a:p>
              <a:pPr marL="0" lvl="0" indent="0" algn="ctr">
                <a:lnSpc>
                  <a:spcPts val="2646"/>
                </a:lnSpc>
                <a:spcBef>
                  <a:spcPct val="0"/>
                </a:spcBef>
              </a:pPr>
              <a:r>
                <a:rPr lang="en-US" sz="2100" spc="21">
                  <a:solidFill>
                    <a:srgbClr val="000000"/>
                  </a:solidFill>
                  <a:latin typeface="HK Grotesk Light"/>
                </a:rPr>
                <a:t>Analista de datos y de negocio. Encargado del despliegue herramienta</a:t>
              </a:r>
            </a:p>
          </p:txBody>
        </p:sp>
      </p:grpSp>
      <p:grpSp>
        <p:nvGrpSpPr>
          <p:cNvPr id="19" name="Group 19"/>
          <p:cNvGrpSpPr>
            <a:grpSpLocks noChangeAspect="1"/>
          </p:cNvGrpSpPr>
          <p:nvPr/>
        </p:nvGrpSpPr>
        <p:grpSpPr>
          <a:xfrm>
            <a:off x="11602610" y="3538201"/>
            <a:ext cx="3033727" cy="3033715"/>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7402" b="-7402"/>
              </a:stretch>
            </a:blipFill>
          </p:spPr>
          <p:txBody>
            <a:bodyPr/>
            <a:lstStyle/>
            <a:p>
              <a:endParaRPr lang="es-CO"/>
            </a:p>
          </p:txBody>
        </p:sp>
      </p:grpSp>
      <p:grpSp>
        <p:nvGrpSpPr>
          <p:cNvPr id="21" name="Group 21"/>
          <p:cNvGrpSpPr>
            <a:grpSpLocks noChangeAspect="1"/>
          </p:cNvGrpSpPr>
          <p:nvPr/>
        </p:nvGrpSpPr>
        <p:grpSpPr>
          <a:xfrm>
            <a:off x="3317484" y="3538201"/>
            <a:ext cx="3029980" cy="3029968"/>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16666" b="-16666"/>
              </a:stretch>
            </a:blipFill>
          </p:spPr>
          <p:txBody>
            <a:bodyPr/>
            <a:lstStyle/>
            <a:p>
              <a:endParaRPr lang="es-CO"/>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TextBox 2"/>
          <p:cNvSpPr txBox="1"/>
          <p:nvPr/>
        </p:nvSpPr>
        <p:spPr>
          <a:xfrm>
            <a:off x="263773" y="277877"/>
            <a:ext cx="18024227" cy="1195347"/>
          </a:xfrm>
          <a:prstGeom prst="rect">
            <a:avLst/>
          </a:prstGeom>
        </p:spPr>
        <p:txBody>
          <a:bodyPr lIns="0" tIns="0" rIns="0" bIns="0" rtlCol="0" anchor="t">
            <a:spAutoFit/>
          </a:bodyPr>
          <a:lstStyle/>
          <a:p>
            <a:pPr algn="ctr">
              <a:lnSpc>
                <a:spcPts val="9520"/>
              </a:lnSpc>
            </a:pPr>
            <a:r>
              <a:rPr lang="en-US" sz="6800">
                <a:solidFill>
                  <a:srgbClr val="004A26"/>
                </a:solidFill>
                <a:latin typeface="Montserrat Light Bold"/>
              </a:rPr>
              <a:t>MODELO POR COMPETENCIA</a:t>
            </a:r>
          </a:p>
        </p:txBody>
      </p:sp>
      <p:sp>
        <p:nvSpPr>
          <p:cNvPr id="3" name="TextBox 3"/>
          <p:cNvSpPr txBox="1"/>
          <p:nvPr/>
        </p:nvSpPr>
        <p:spPr>
          <a:xfrm>
            <a:off x="263773" y="2054735"/>
            <a:ext cx="18024227" cy="755004"/>
          </a:xfrm>
          <a:prstGeom prst="rect">
            <a:avLst/>
          </a:prstGeom>
        </p:spPr>
        <p:txBody>
          <a:bodyPr lIns="0" tIns="0" rIns="0" bIns="0" rtlCol="0" anchor="t">
            <a:spAutoFit/>
          </a:bodyPr>
          <a:lstStyle/>
          <a:p>
            <a:pPr marL="949135" lvl="1" indent="-474567" algn="l">
              <a:lnSpc>
                <a:spcPts val="6154"/>
              </a:lnSpc>
              <a:spcBef>
                <a:spcPct val="0"/>
              </a:spcBef>
              <a:buAutoNum type="arabicPeriod"/>
            </a:pPr>
            <a:r>
              <a:rPr lang="en-US" sz="4396">
                <a:solidFill>
                  <a:srgbClr val="004A26"/>
                </a:solidFill>
                <a:latin typeface="Montserrat Light"/>
              </a:rPr>
              <a:t> Competencia Ingles</a:t>
            </a:r>
          </a:p>
        </p:txBody>
      </p:sp>
      <p:sp>
        <p:nvSpPr>
          <p:cNvPr id="4" name="TextBox 4"/>
          <p:cNvSpPr txBox="1"/>
          <p:nvPr/>
        </p:nvSpPr>
        <p:spPr>
          <a:xfrm>
            <a:off x="263773" y="3762239"/>
            <a:ext cx="18024227" cy="755004"/>
          </a:xfrm>
          <a:prstGeom prst="rect">
            <a:avLst/>
          </a:prstGeom>
        </p:spPr>
        <p:txBody>
          <a:bodyPr lIns="0" tIns="0" rIns="0" bIns="0" rtlCol="0" anchor="t">
            <a:spAutoFit/>
          </a:bodyPr>
          <a:lstStyle/>
          <a:p>
            <a:pPr algn="l">
              <a:lnSpc>
                <a:spcPts val="6154"/>
              </a:lnSpc>
              <a:spcBef>
                <a:spcPct val="0"/>
              </a:spcBef>
            </a:pPr>
            <a:r>
              <a:rPr lang="en-US" sz="4396">
                <a:solidFill>
                  <a:srgbClr val="004A26"/>
                </a:solidFill>
                <a:latin typeface="Montserrat Light"/>
              </a:rPr>
              <a:t>    2. Competencia Matematicas</a:t>
            </a:r>
          </a:p>
        </p:txBody>
      </p:sp>
      <p:sp>
        <p:nvSpPr>
          <p:cNvPr id="5" name="TextBox 5"/>
          <p:cNvSpPr txBox="1"/>
          <p:nvPr/>
        </p:nvSpPr>
        <p:spPr>
          <a:xfrm>
            <a:off x="263773" y="5469743"/>
            <a:ext cx="18024227" cy="755004"/>
          </a:xfrm>
          <a:prstGeom prst="rect">
            <a:avLst/>
          </a:prstGeom>
        </p:spPr>
        <p:txBody>
          <a:bodyPr lIns="0" tIns="0" rIns="0" bIns="0" rtlCol="0" anchor="t">
            <a:spAutoFit/>
          </a:bodyPr>
          <a:lstStyle/>
          <a:p>
            <a:pPr algn="l">
              <a:lnSpc>
                <a:spcPts val="6154"/>
              </a:lnSpc>
              <a:spcBef>
                <a:spcPct val="0"/>
              </a:spcBef>
            </a:pPr>
            <a:r>
              <a:rPr lang="en-US" sz="4396">
                <a:solidFill>
                  <a:srgbClr val="004A26"/>
                </a:solidFill>
                <a:latin typeface="Montserrat Light"/>
              </a:rPr>
              <a:t>    3. Competencia Ciencias naturales</a:t>
            </a:r>
          </a:p>
        </p:txBody>
      </p:sp>
      <p:sp>
        <p:nvSpPr>
          <p:cNvPr id="6" name="TextBox 6"/>
          <p:cNvSpPr txBox="1"/>
          <p:nvPr/>
        </p:nvSpPr>
        <p:spPr>
          <a:xfrm>
            <a:off x="263773" y="7177246"/>
            <a:ext cx="18024227" cy="755004"/>
          </a:xfrm>
          <a:prstGeom prst="rect">
            <a:avLst/>
          </a:prstGeom>
        </p:spPr>
        <p:txBody>
          <a:bodyPr lIns="0" tIns="0" rIns="0" bIns="0" rtlCol="0" anchor="t">
            <a:spAutoFit/>
          </a:bodyPr>
          <a:lstStyle/>
          <a:p>
            <a:pPr algn="l">
              <a:lnSpc>
                <a:spcPts val="6154"/>
              </a:lnSpc>
              <a:spcBef>
                <a:spcPct val="0"/>
              </a:spcBef>
            </a:pPr>
            <a:r>
              <a:rPr lang="en-US" sz="4396">
                <a:solidFill>
                  <a:srgbClr val="004A26"/>
                </a:solidFill>
                <a:latin typeface="Montserrat Light"/>
              </a:rPr>
              <a:t>    4. Competencia Sociales</a:t>
            </a:r>
          </a:p>
        </p:txBody>
      </p:sp>
      <p:sp>
        <p:nvSpPr>
          <p:cNvPr id="7" name="TextBox 7"/>
          <p:cNvSpPr txBox="1"/>
          <p:nvPr/>
        </p:nvSpPr>
        <p:spPr>
          <a:xfrm>
            <a:off x="263773" y="8802232"/>
            <a:ext cx="18024227" cy="755004"/>
          </a:xfrm>
          <a:prstGeom prst="rect">
            <a:avLst/>
          </a:prstGeom>
        </p:spPr>
        <p:txBody>
          <a:bodyPr lIns="0" tIns="0" rIns="0" bIns="0" rtlCol="0" anchor="t">
            <a:spAutoFit/>
          </a:bodyPr>
          <a:lstStyle/>
          <a:p>
            <a:pPr algn="l">
              <a:lnSpc>
                <a:spcPts val="6154"/>
              </a:lnSpc>
              <a:spcBef>
                <a:spcPct val="0"/>
              </a:spcBef>
            </a:pPr>
            <a:r>
              <a:rPr lang="en-US" sz="4396">
                <a:solidFill>
                  <a:srgbClr val="004A26"/>
                </a:solidFill>
                <a:latin typeface="Montserrat Light"/>
              </a:rPr>
              <a:t>    5. Competencia Lectura critica</a:t>
            </a:r>
          </a:p>
        </p:txBody>
      </p:sp>
      <p:sp>
        <p:nvSpPr>
          <p:cNvPr id="8" name="Freeform 8"/>
          <p:cNvSpPr/>
          <p:nvPr/>
        </p:nvSpPr>
        <p:spPr>
          <a:xfrm>
            <a:off x="13174103" y="3847964"/>
            <a:ext cx="728826" cy="758207"/>
          </a:xfrm>
          <a:custGeom>
            <a:avLst/>
            <a:gdLst/>
            <a:ahLst/>
            <a:cxnLst/>
            <a:rect l="l" t="t" r="r" b="b"/>
            <a:pathLst>
              <a:path w="728826" h="758207">
                <a:moveTo>
                  <a:pt x="0" y="0"/>
                </a:moveTo>
                <a:lnTo>
                  <a:pt x="728827" y="0"/>
                </a:lnTo>
                <a:lnTo>
                  <a:pt x="728827" y="758207"/>
                </a:lnTo>
                <a:lnTo>
                  <a:pt x="0" y="758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9" name="Freeform 9"/>
          <p:cNvSpPr/>
          <p:nvPr/>
        </p:nvSpPr>
        <p:spPr>
          <a:xfrm>
            <a:off x="13174103" y="2051532"/>
            <a:ext cx="728826" cy="758207"/>
          </a:xfrm>
          <a:custGeom>
            <a:avLst/>
            <a:gdLst/>
            <a:ahLst/>
            <a:cxnLst/>
            <a:rect l="l" t="t" r="r" b="b"/>
            <a:pathLst>
              <a:path w="728826" h="758207">
                <a:moveTo>
                  <a:pt x="0" y="0"/>
                </a:moveTo>
                <a:lnTo>
                  <a:pt x="728827" y="0"/>
                </a:lnTo>
                <a:lnTo>
                  <a:pt x="728827" y="758207"/>
                </a:lnTo>
                <a:lnTo>
                  <a:pt x="0" y="758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0" name="Freeform 10"/>
          <p:cNvSpPr/>
          <p:nvPr/>
        </p:nvSpPr>
        <p:spPr>
          <a:xfrm>
            <a:off x="13174103" y="5418957"/>
            <a:ext cx="728826" cy="758207"/>
          </a:xfrm>
          <a:custGeom>
            <a:avLst/>
            <a:gdLst/>
            <a:ahLst/>
            <a:cxnLst/>
            <a:rect l="l" t="t" r="r" b="b"/>
            <a:pathLst>
              <a:path w="728826" h="758207">
                <a:moveTo>
                  <a:pt x="0" y="0"/>
                </a:moveTo>
                <a:lnTo>
                  <a:pt x="728827" y="0"/>
                </a:lnTo>
                <a:lnTo>
                  <a:pt x="728827" y="758206"/>
                </a:lnTo>
                <a:lnTo>
                  <a:pt x="0" y="758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1" name="Freeform 11"/>
          <p:cNvSpPr/>
          <p:nvPr/>
        </p:nvSpPr>
        <p:spPr>
          <a:xfrm>
            <a:off x="13174103" y="7129621"/>
            <a:ext cx="728826" cy="758207"/>
          </a:xfrm>
          <a:custGeom>
            <a:avLst/>
            <a:gdLst/>
            <a:ahLst/>
            <a:cxnLst/>
            <a:rect l="l" t="t" r="r" b="b"/>
            <a:pathLst>
              <a:path w="728826" h="758207">
                <a:moveTo>
                  <a:pt x="0" y="0"/>
                </a:moveTo>
                <a:lnTo>
                  <a:pt x="728827" y="0"/>
                </a:lnTo>
                <a:lnTo>
                  <a:pt x="728827" y="758207"/>
                </a:lnTo>
                <a:lnTo>
                  <a:pt x="0" y="758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12" name="Freeform 12"/>
          <p:cNvSpPr/>
          <p:nvPr/>
        </p:nvSpPr>
        <p:spPr>
          <a:xfrm>
            <a:off x="13174103" y="8843493"/>
            <a:ext cx="728826" cy="758207"/>
          </a:xfrm>
          <a:custGeom>
            <a:avLst/>
            <a:gdLst/>
            <a:ahLst/>
            <a:cxnLst/>
            <a:rect l="l" t="t" r="r" b="b"/>
            <a:pathLst>
              <a:path w="728826" h="758207">
                <a:moveTo>
                  <a:pt x="0" y="0"/>
                </a:moveTo>
                <a:lnTo>
                  <a:pt x="728827" y="0"/>
                </a:lnTo>
                <a:lnTo>
                  <a:pt x="728827" y="758207"/>
                </a:lnTo>
                <a:lnTo>
                  <a:pt x="0" y="758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TextBox 2"/>
          <p:cNvSpPr txBox="1"/>
          <p:nvPr/>
        </p:nvSpPr>
        <p:spPr>
          <a:xfrm>
            <a:off x="263773" y="277877"/>
            <a:ext cx="18024227" cy="1195347"/>
          </a:xfrm>
          <a:prstGeom prst="rect">
            <a:avLst/>
          </a:prstGeom>
        </p:spPr>
        <p:txBody>
          <a:bodyPr lIns="0" tIns="0" rIns="0" bIns="0" rtlCol="0" anchor="t">
            <a:spAutoFit/>
          </a:bodyPr>
          <a:lstStyle/>
          <a:p>
            <a:pPr algn="ctr">
              <a:lnSpc>
                <a:spcPts val="9520"/>
              </a:lnSpc>
            </a:pPr>
            <a:r>
              <a:rPr lang="en-US" sz="6800">
                <a:solidFill>
                  <a:srgbClr val="004A26"/>
                </a:solidFill>
                <a:latin typeface="Montserrat Light Bold"/>
              </a:rPr>
              <a:t>MODELO POR COMPETENCIA</a:t>
            </a:r>
          </a:p>
        </p:txBody>
      </p:sp>
      <p:sp>
        <p:nvSpPr>
          <p:cNvPr id="3" name="TextBox 3"/>
          <p:cNvSpPr txBox="1"/>
          <p:nvPr/>
        </p:nvSpPr>
        <p:spPr>
          <a:xfrm>
            <a:off x="263773" y="2054735"/>
            <a:ext cx="18024227" cy="780981"/>
          </a:xfrm>
          <a:prstGeom prst="rect">
            <a:avLst/>
          </a:prstGeom>
        </p:spPr>
        <p:txBody>
          <a:bodyPr lIns="0" tIns="0" rIns="0" bIns="0" rtlCol="0" anchor="t">
            <a:spAutoFit/>
          </a:bodyPr>
          <a:lstStyle/>
          <a:p>
            <a:pPr marL="949135" lvl="1" indent="-474567" algn="l">
              <a:lnSpc>
                <a:spcPts val="6154"/>
              </a:lnSpc>
              <a:spcBef>
                <a:spcPct val="0"/>
              </a:spcBef>
              <a:buAutoNum type="arabicPeriod"/>
            </a:pPr>
            <a:r>
              <a:rPr lang="en-US" sz="4396">
                <a:solidFill>
                  <a:srgbClr val="004A26"/>
                </a:solidFill>
                <a:latin typeface="Montserrat Light Bold"/>
              </a:rPr>
              <a:t> Competencia Ingles</a:t>
            </a:r>
          </a:p>
        </p:txBody>
      </p:sp>
      <p:sp>
        <p:nvSpPr>
          <p:cNvPr id="4" name="TextBox 4"/>
          <p:cNvSpPr txBox="1"/>
          <p:nvPr/>
        </p:nvSpPr>
        <p:spPr>
          <a:xfrm>
            <a:off x="263773" y="3762239"/>
            <a:ext cx="18024227" cy="755004"/>
          </a:xfrm>
          <a:prstGeom prst="rect">
            <a:avLst/>
          </a:prstGeom>
        </p:spPr>
        <p:txBody>
          <a:bodyPr lIns="0" tIns="0" rIns="0" bIns="0" rtlCol="0" anchor="t">
            <a:spAutoFit/>
          </a:bodyPr>
          <a:lstStyle/>
          <a:p>
            <a:pPr algn="l">
              <a:lnSpc>
                <a:spcPts val="6154"/>
              </a:lnSpc>
              <a:spcBef>
                <a:spcPct val="0"/>
              </a:spcBef>
            </a:pPr>
            <a:r>
              <a:rPr lang="en-US" sz="4396">
                <a:solidFill>
                  <a:srgbClr val="C4C4BE"/>
                </a:solidFill>
                <a:latin typeface="Montserrat Light"/>
              </a:rPr>
              <a:t>    2. Competencia Matematicas</a:t>
            </a:r>
          </a:p>
        </p:txBody>
      </p:sp>
      <p:sp>
        <p:nvSpPr>
          <p:cNvPr id="5" name="TextBox 5"/>
          <p:cNvSpPr txBox="1"/>
          <p:nvPr/>
        </p:nvSpPr>
        <p:spPr>
          <a:xfrm>
            <a:off x="263773" y="5469743"/>
            <a:ext cx="18024227" cy="755004"/>
          </a:xfrm>
          <a:prstGeom prst="rect">
            <a:avLst/>
          </a:prstGeom>
        </p:spPr>
        <p:txBody>
          <a:bodyPr lIns="0" tIns="0" rIns="0" bIns="0" rtlCol="0" anchor="t">
            <a:spAutoFit/>
          </a:bodyPr>
          <a:lstStyle/>
          <a:p>
            <a:pPr algn="l">
              <a:lnSpc>
                <a:spcPts val="6154"/>
              </a:lnSpc>
              <a:spcBef>
                <a:spcPct val="0"/>
              </a:spcBef>
            </a:pPr>
            <a:r>
              <a:rPr lang="en-US" sz="4396">
                <a:solidFill>
                  <a:srgbClr val="C4C4BE"/>
                </a:solidFill>
                <a:latin typeface="Montserrat Light"/>
              </a:rPr>
              <a:t>    3. Competencia Ciencias naturales</a:t>
            </a:r>
          </a:p>
        </p:txBody>
      </p:sp>
      <p:sp>
        <p:nvSpPr>
          <p:cNvPr id="6" name="TextBox 6"/>
          <p:cNvSpPr txBox="1"/>
          <p:nvPr/>
        </p:nvSpPr>
        <p:spPr>
          <a:xfrm>
            <a:off x="263773" y="7177246"/>
            <a:ext cx="18024227" cy="755004"/>
          </a:xfrm>
          <a:prstGeom prst="rect">
            <a:avLst/>
          </a:prstGeom>
        </p:spPr>
        <p:txBody>
          <a:bodyPr lIns="0" tIns="0" rIns="0" bIns="0" rtlCol="0" anchor="t">
            <a:spAutoFit/>
          </a:bodyPr>
          <a:lstStyle/>
          <a:p>
            <a:pPr algn="l">
              <a:lnSpc>
                <a:spcPts val="6154"/>
              </a:lnSpc>
              <a:spcBef>
                <a:spcPct val="0"/>
              </a:spcBef>
            </a:pPr>
            <a:r>
              <a:rPr lang="en-US" sz="4396">
                <a:solidFill>
                  <a:srgbClr val="C4C4BE"/>
                </a:solidFill>
                <a:latin typeface="Montserrat Light"/>
              </a:rPr>
              <a:t>    4. Competencia Sociales</a:t>
            </a:r>
          </a:p>
        </p:txBody>
      </p:sp>
      <p:sp>
        <p:nvSpPr>
          <p:cNvPr id="7" name="TextBox 7"/>
          <p:cNvSpPr txBox="1"/>
          <p:nvPr/>
        </p:nvSpPr>
        <p:spPr>
          <a:xfrm>
            <a:off x="263773" y="8802232"/>
            <a:ext cx="18024227" cy="755004"/>
          </a:xfrm>
          <a:prstGeom prst="rect">
            <a:avLst/>
          </a:prstGeom>
        </p:spPr>
        <p:txBody>
          <a:bodyPr lIns="0" tIns="0" rIns="0" bIns="0" rtlCol="0" anchor="t">
            <a:spAutoFit/>
          </a:bodyPr>
          <a:lstStyle/>
          <a:p>
            <a:pPr algn="l">
              <a:lnSpc>
                <a:spcPts val="6154"/>
              </a:lnSpc>
              <a:spcBef>
                <a:spcPct val="0"/>
              </a:spcBef>
            </a:pPr>
            <a:r>
              <a:rPr lang="en-US" sz="4396">
                <a:solidFill>
                  <a:srgbClr val="C4C4BE"/>
                </a:solidFill>
                <a:latin typeface="Montserrat Light"/>
              </a:rPr>
              <a:t>    5. Competencia Lectura critica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TextBox 2"/>
          <p:cNvSpPr txBox="1"/>
          <p:nvPr/>
        </p:nvSpPr>
        <p:spPr>
          <a:xfrm>
            <a:off x="263773" y="277877"/>
            <a:ext cx="18024227" cy="1195347"/>
          </a:xfrm>
          <a:prstGeom prst="rect">
            <a:avLst/>
          </a:prstGeom>
        </p:spPr>
        <p:txBody>
          <a:bodyPr lIns="0" tIns="0" rIns="0" bIns="0" rtlCol="0" anchor="t">
            <a:spAutoFit/>
          </a:bodyPr>
          <a:lstStyle/>
          <a:p>
            <a:pPr algn="ctr">
              <a:lnSpc>
                <a:spcPts val="9520"/>
              </a:lnSpc>
            </a:pPr>
            <a:r>
              <a:rPr lang="en-US" sz="6800">
                <a:solidFill>
                  <a:srgbClr val="004A26"/>
                </a:solidFill>
                <a:latin typeface="Montserrat Light Bold"/>
              </a:rPr>
              <a:t>HIPERPARAMETROS POR ITERACIÓN</a:t>
            </a:r>
          </a:p>
        </p:txBody>
      </p:sp>
      <p:sp>
        <p:nvSpPr>
          <p:cNvPr id="3" name="TextBox 3"/>
          <p:cNvSpPr txBox="1"/>
          <p:nvPr/>
        </p:nvSpPr>
        <p:spPr>
          <a:xfrm>
            <a:off x="263773" y="2425077"/>
            <a:ext cx="18024227" cy="6997396"/>
          </a:xfrm>
          <a:prstGeom prst="rect">
            <a:avLst/>
          </a:prstGeom>
        </p:spPr>
        <p:txBody>
          <a:bodyPr lIns="0" tIns="0" rIns="0" bIns="0" rtlCol="0" anchor="t">
            <a:spAutoFit/>
          </a:bodyPr>
          <a:lstStyle/>
          <a:p>
            <a:pPr algn="l">
              <a:lnSpc>
                <a:spcPts val="6154"/>
              </a:lnSpc>
              <a:spcBef>
                <a:spcPct val="0"/>
              </a:spcBef>
            </a:pPr>
            <a:r>
              <a:rPr lang="en-US" sz="4396">
                <a:solidFill>
                  <a:srgbClr val="004A26"/>
                </a:solidFill>
                <a:latin typeface="Montserrat Light Bold"/>
              </a:rPr>
              <a:t>Profundidad de la red: número de capas ocultas</a:t>
            </a:r>
          </a:p>
          <a:p>
            <a:pPr algn="l">
              <a:lnSpc>
                <a:spcPts val="6154"/>
              </a:lnSpc>
              <a:spcBef>
                <a:spcPct val="0"/>
              </a:spcBef>
            </a:pPr>
            <a:endParaRPr lang="en-US" sz="4396">
              <a:solidFill>
                <a:srgbClr val="004A26"/>
              </a:solidFill>
              <a:latin typeface="Montserrat Light Bold"/>
            </a:endParaRPr>
          </a:p>
          <a:p>
            <a:pPr algn="l">
              <a:lnSpc>
                <a:spcPts val="6154"/>
              </a:lnSpc>
              <a:spcBef>
                <a:spcPct val="0"/>
              </a:spcBef>
            </a:pPr>
            <a:r>
              <a:rPr lang="en-US" sz="4396">
                <a:solidFill>
                  <a:srgbClr val="004A26"/>
                </a:solidFill>
                <a:latin typeface="Montserrat Light Bold"/>
              </a:rPr>
              <a:t>Ancho de la red: Número de neuronas o unidades por capa</a:t>
            </a:r>
          </a:p>
          <a:p>
            <a:pPr algn="l">
              <a:lnSpc>
                <a:spcPts val="6154"/>
              </a:lnSpc>
              <a:spcBef>
                <a:spcPct val="0"/>
              </a:spcBef>
            </a:pPr>
            <a:endParaRPr lang="en-US" sz="4396">
              <a:solidFill>
                <a:srgbClr val="004A26"/>
              </a:solidFill>
              <a:latin typeface="Montserrat Light Bold"/>
            </a:endParaRPr>
          </a:p>
          <a:p>
            <a:pPr algn="l">
              <a:lnSpc>
                <a:spcPts val="6154"/>
              </a:lnSpc>
              <a:spcBef>
                <a:spcPct val="0"/>
              </a:spcBef>
            </a:pPr>
            <a:r>
              <a:rPr lang="en-US" sz="4396">
                <a:solidFill>
                  <a:srgbClr val="9FAFB7"/>
                </a:solidFill>
                <a:latin typeface="Montserrat Light"/>
              </a:rPr>
              <a:t>Función de activación en cada capa</a:t>
            </a:r>
          </a:p>
          <a:p>
            <a:pPr algn="l">
              <a:lnSpc>
                <a:spcPts val="6154"/>
              </a:lnSpc>
              <a:spcBef>
                <a:spcPct val="0"/>
              </a:spcBef>
            </a:pPr>
            <a:endParaRPr lang="en-US" sz="4396">
              <a:solidFill>
                <a:srgbClr val="9FAFB7"/>
              </a:solidFill>
              <a:latin typeface="Montserrat Light"/>
            </a:endParaRPr>
          </a:p>
          <a:p>
            <a:pPr algn="l">
              <a:lnSpc>
                <a:spcPts val="6154"/>
              </a:lnSpc>
              <a:spcBef>
                <a:spcPct val="0"/>
              </a:spcBef>
            </a:pPr>
            <a:r>
              <a:rPr lang="en-US" sz="4396">
                <a:solidFill>
                  <a:srgbClr val="9FAFB7"/>
                </a:solidFill>
                <a:latin typeface="Montserrat Light"/>
              </a:rPr>
              <a:t>Función de pérdida</a:t>
            </a:r>
          </a:p>
          <a:p>
            <a:pPr algn="l">
              <a:lnSpc>
                <a:spcPts val="5734"/>
              </a:lnSpc>
              <a:spcBef>
                <a:spcPct val="0"/>
              </a:spcBef>
            </a:pPr>
            <a:endParaRPr lang="en-US" sz="4396">
              <a:solidFill>
                <a:srgbClr val="9FAFB7"/>
              </a:solidFill>
              <a:latin typeface="Montserrat Light"/>
            </a:endParaRPr>
          </a:p>
          <a:p>
            <a:pPr algn="l">
              <a:lnSpc>
                <a:spcPts val="6154"/>
              </a:lnSpc>
              <a:spcBef>
                <a:spcPct val="0"/>
              </a:spcBef>
            </a:pPr>
            <a:r>
              <a:rPr lang="en-US" sz="4396">
                <a:solidFill>
                  <a:srgbClr val="9FAFB7"/>
                </a:solidFill>
                <a:latin typeface="Montserrat Light"/>
              </a:rPr>
              <a:t>Tipo de optimizador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1028700" y="2661567"/>
            <a:ext cx="11833190" cy="6596733"/>
          </a:xfrm>
          <a:custGeom>
            <a:avLst/>
            <a:gdLst/>
            <a:ahLst/>
            <a:cxnLst/>
            <a:rect l="l" t="t" r="r" b="b"/>
            <a:pathLst>
              <a:path w="11833190" h="6596733">
                <a:moveTo>
                  <a:pt x="0" y="0"/>
                </a:moveTo>
                <a:lnTo>
                  <a:pt x="11833190" y="0"/>
                </a:lnTo>
                <a:lnTo>
                  <a:pt x="11833190" y="6596733"/>
                </a:lnTo>
                <a:lnTo>
                  <a:pt x="0" y="6596733"/>
                </a:lnTo>
                <a:lnTo>
                  <a:pt x="0" y="0"/>
                </a:lnTo>
                <a:close/>
              </a:path>
            </a:pathLst>
          </a:custGeom>
          <a:blipFill>
            <a:blip r:embed="rId2"/>
            <a:stretch>
              <a:fillRect/>
            </a:stretch>
          </a:blipFill>
        </p:spPr>
        <p:txBody>
          <a:bodyPr/>
          <a:lstStyle/>
          <a:p>
            <a:endParaRPr lang="es-CO"/>
          </a:p>
        </p:txBody>
      </p:sp>
      <p:sp>
        <p:nvSpPr>
          <p:cNvPr id="3" name="TextBox 3"/>
          <p:cNvSpPr txBox="1"/>
          <p:nvPr/>
        </p:nvSpPr>
        <p:spPr>
          <a:xfrm>
            <a:off x="263773" y="296927"/>
            <a:ext cx="18024227" cy="1030273"/>
          </a:xfrm>
          <a:prstGeom prst="rect">
            <a:avLst/>
          </a:prstGeom>
        </p:spPr>
        <p:txBody>
          <a:bodyPr lIns="0" tIns="0" rIns="0" bIns="0" rtlCol="0" anchor="t">
            <a:spAutoFit/>
          </a:bodyPr>
          <a:lstStyle/>
          <a:p>
            <a:pPr algn="ctr">
              <a:lnSpc>
                <a:spcPts val="8120"/>
              </a:lnSpc>
            </a:pPr>
            <a:r>
              <a:rPr lang="en-US" sz="5800">
                <a:solidFill>
                  <a:srgbClr val="004A26"/>
                </a:solidFill>
                <a:latin typeface="Montserrat Light Bold"/>
              </a:rPr>
              <a:t>MEJOR COMBINACIÓN HIPERPARAMETROS</a:t>
            </a:r>
          </a:p>
        </p:txBody>
      </p:sp>
      <p:sp>
        <p:nvSpPr>
          <p:cNvPr id="4" name="TextBox 4"/>
          <p:cNvSpPr txBox="1"/>
          <p:nvPr/>
        </p:nvSpPr>
        <p:spPr>
          <a:xfrm>
            <a:off x="13308060" y="2855619"/>
            <a:ext cx="4733045" cy="2341471"/>
          </a:xfrm>
          <a:prstGeom prst="rect">
            <a:avLst/>
          </a:prstGeom>
        </p:spPr>
        <p:txBody>
          <a:bodyPr lIns="0" tIns="0" rIns="0" bIns="0" rtlCol="0" anchor="t">
            <a:spAutoFit/>
          </a:bodyPr>
          <a:lstStyle/>
          <a:p>
            <a:pPr algn="l">
              <a:lnSpc>
                <a:spcPts val="4614"/>
              </a:lnSpc>
              <a:spcBef>
                <a:spcPct val="0"/>
              </a:spcBef>
            </a:pPr>
            <a:r>
              <a:rPr lang="en-US" sz="3296">
                <a:solidFill>
                  <a:srgbClr val="2E642B"/>
                </a:solidFill>
                <a:latin typeface="Montserrat Light"/>
              </a:rPr>
              <a:t>La mejor configuración para el modelo de Ingles fue usando </a:t>
            </a:r>
            <a:r>
              <a:rPr lang="en-US" sz="3296">
                <a:solidFill>
                  <a:srgbClr val="2E642B"/>
                </a:solidFill>
                <a:latin typeface="Montserrat Light Bold"/>
              </a:rPr>
              <a:t>1 capa</a:t>
            </a:r>
            <a:r>
              <a:rPr lang="en-US" sz="3296">
                <a:solidFill>
                  <a:srgbClr val="2E642B"/>
                </a:solidFill>
                <a:latin typeface="Montserrat Light"/>
              </a:rPr>
              <a:t> y </a:t>
            </a:r>
            <a:r>
              <a:rPr lang="en-US" sz="3296">
                <a:solidFill>
                  <a:srgbClr val="2E642B"/>
                </a:solidFill>
                <a:latin typeface="Montserrat Light Bold"/>
              </a:rPr>
              <a:t>500</a:t>
            </a:r>
            <a:r>
              <a:rPr lang="en-US" sz="3296">
                <a:solidFill>
                  <a:srgbClr val="2E642B"/>
                </a:solidFill>
                <a:latin typeface="Montserrat Light"/>
              </a:rPr>
              <a:t> </a:t>
            </a:r>
            <a:r>
              <a:rPr lang="en-US" sz="3296">
                <a:solidFill>
                  <a:srgbClr val="2E642B"/>
                </a:solidFill>
                <a:latin typeface="Montserrat Light Bold"/>
              </a:rPr>
              <a:t>neuronas</a:t>
            </a:r>
          </a:p>
        </p:txBody>
      </p:sp>
      <p:sp>
        <p:nvSpPr>
          <p:cNvPr id="5" name="TextBox 5"/>
          <p:cNvSpPr txBox="1"/>
          <p:nvPr/>
        </p:nvSpPr>
        <p:spPr>
          <a:xfrm>
            <a:off x="13308060" y="5440618"/>
            <a:ext cx="4733045" cy="3555367"/>
          </a:xfrm>
          <a:prstGeom prst="rect">
            <a:avLst/>
          </a:prstGeom>
        </p:spPr>
        <p:txBody>
          <a:bodyPr lIns="0" tIns="0" rIns="0" bIns="0" rtlCol="0" anchor="t">
            <a:spAutoFit/>
          </a:bodyPr>
          <a:lstStyle/>
          <a:p>
            <a:pPr algn="l">
              <a:lnSpc>
                <a:spcPts val="4614"/>
              </a:lnSpc>
              <a:spcBef>
                <a:spcPct val="0"/>
              </a:spcBef>
            </a:pPr>
            <a:r>
              <a:rPr lang="en-US" sz="3296">
                <a:solidFill>
                  <a:srgbClr val="2E642B"/>
                </a:solidFill>
                <a:latin typeface="Montserrat Light"/>
              </a:rPr>
              <a:t>Se evaluo utilizando </a:t>
            </a:r>
            <a:r>
              <a:rPr lang="en-US" sz="3296">
                <a:solidFill>
                  <a:srgbClr val="2E642B"/>
                </a:solidFill>
                <a:latin typeface="Montserrat Light Bold"/>
              </a:rPr>
              <a:t>100</a:t>
            </a:r>
            <a:r>
              <a:rPr lang="en-US" sz="3296">
                <a:solidFill>
                  <a:srgbClr val="2E642B"/>
                </a:solidFill>
                <a:latin typeface="Montserrat Light"/>
              </a:rPr>
              <a:t> </a:t>
            </a:r>
            <a:r>
              <a:rPr lang="en-US" sz="3296">
                <a:solidFill>
                  <a:srgbClr val="2E642B"/>
                </a:solidFill>
                <a:latin typeface="Montserrat Light Bold"/>
              </a:rPr>
              <a:t>epocas </a:t>
            </a:r>
            <a:r>
              <a:rPr lang="en-US" sz="3296">
                <a:solidFill>
                  <a:srgbClr val="2E642B"/>
                </a:solidFill>
                <a:latin typeface="Montserrat Light"/>
              </a:rPr>
              <a:t>y como indicador el </a:t>
            </a:r>
            <a:r>
              <a:rPr lang="en-US" sz="3296">
                <a:solidFill>
                  <a:srgbClr val="2E642B"/>
                </a:solidFill>
                <a:latin typeface="Montserrat Light Bold"/>
              </a:rPr>
              <a:t>error absoluto medio</a:t>
            </a:r>
            <a:r>
              <a:rPr lang="en-US" sz="3296">
                <a:solidFill>
                  <a:srgbClr val="2E642B"/>
                </a:solidFill>
                <a:latin typeface="Montserrat Light"/>
              </a:rPr>
              <a:t> y el </a:t>
            </a:r>
            <a:r>
              <a:rPr lang="en-US" sz="3296">
                <a:solidFill>
                  <a:srgbClr val="2E642B"/>
                </a:solidFill>
                <a:latin typeface="Montserrat Light Bold"/>
              </a:rPr>
              <a:t>error cuadratico medio</a:t>
            </a:r>
            <a:r>
              <a:rPr lang="en-US" sz="3296">
                <a:solidFill>
                  <a:srgbClr val="2E642B"/>
                </a:solidFill>
                <a:latin typeface="Montserrat Light"/>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4101717" y="2925482"/>
            <a:ext cx="10084567" cy="1576860"/>
          </a:xfrm>
          <a:custGeom>
            <a:avLst/>
            <a:gdLst/>
            <a:ahLst/>
            <a:cxnLst/>
            <a:rect l="l" t="t" r="r" b="b"/>
            <a:pathLst>
              <a:path w="10084567" h="1576860">
                <a:moveTo>
                  <a:pt x="0" y="0"/>
                </a:moveTo>
                <a:lnTo>
                  <a:pt x="10084566" y="0"/>
                </a:lnTo>
                <a:lnTo>
                  <a:pt x="10084566" y="1576860"/>
                </a:lnTo>
                <a:lnTo>
                  <a:pt x="0" y="1576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3" name="TextBox 3"/>
          <p:cNvSpPr txBox="1"/>
          <p:nvPr/>
        </p:nvSpPr>
        <p:spPr>
          <a:xfrm>
            <a:off x="263773" y="277877"/>
            <a:ext cx="18024227" cy="1195362"/>
          </a:xfrm>
          <a:prstGeom prst="rect">
            <a:avLst/>
          </a:prstGeom>
        </p:spPr>
        <p:txBody>
          <a:bodyPr lIns="0" tIns="0" rIns="0" bIns="0" rtlCol="0" anchor="t">
            <a:spAutoFit/>
          </a:bodyPr>
          <a:lstStyle/>
          <a:p>
            <a:pPr algn="ctr">
              <a:lnSpc>
                <a:spcPts val="9520"/>
              </a:lnSpc>
            </a:pPr>
            <a:r>
              <a:rPr lang="en-US" sz="6800">
                <a:solidFill>
                  <a:srgbClr val="004A26"/>
                </a:solidFill>
                <a:latin typeface="Montserrat Light Bold"/>
              </a:rPr>
              <a:t>EPOCAS INICIALIZACIÓN</a:t>
            </a:r>
          </a:p>
        </p:txBody>
      </p:sp>
      <p:sp>
        <p:nvSpPr>
          <p:cNvPr id="4" name="TextBox 4"/>
          <p:cNvSpPr txBox="1"/>
          <p:nvPr/>
        </p:nvSpPr>
        <p:spPr>
          <a:xfrm>
            <a:off x="7029855" y="4786959"/>
            <a:ext cx="4228290" cy="722846"/>
          </a:xfrm>
          <a:prstGeom prst="rect">
            <a:avLst/>
          </a:prstGeom>
        </p:spPr>
        <p:txBody>
          <a:bodyPr lIns="0" tIns="0" rIns="0" bIns="0" rtlCol="0" anchor="t">
            <a:spAutoFit/>
          </a:bodyPr>
          <a:lstStyle/>
          <a:p>
            <a:pPr algn="l">
              <a:lnSpc>
                <a:spcPts val="5734"/>
              </a:lnSpc>
            </a:pPr>
            <a:r>
              <a:rPr lang="en-US" sz="4096">
                <a:solidFill>
                  <a:srgbClr val="004A26"/>
                </a:solidFill>
                <a:latin typeface="Montserrat Light Bold"/>
              </a:rPr>
              <a:t>100 epocas </a:t>
            </a:r>
          </a:p>
        </p:txBody>
      </p:sp>
      <p:sp>
        <p:nvSpPr>
          <p:cNvPr id="5" name="Freeform 5"/>
          <p:cNvSpPr/>
          <p:nvPr/>
        </p:nvSpPr>
        <p:spPr>
          <a:xfrm>
            <a:off x="9763069" y="8083189"/>
            <a:ext cx="760124" cy="754423"/>
          </a:xfrm>
          <a:custGeom>
            <a:avLst/>
            <a:gdLst/>
            <a:ahLst/>
            <a:cxnLst/>
            <a:rect l="l" t="t" r="r" b="b"/>
            <a:pathLst>
              <a:path w="760124" h="754423">
                <a:moveTo>
                  <a:pt x="0" y="0"/>
                </a:moveTo>
                <a:lnTo>
                  <a:pt x="760124" y="0"/>
                </a:lnTo>
                <a:lnTo>
                  <a:pt x="760124" y="754423"/>
                </a:lnTo>
                <a:lnTo>
                  <a:pt x="0" y="7544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6" name="Freeform 6"/>
          <p:cNvSpPr/>
          <p:nvPr/>
        </p:nvSpPr>
        <p:spPr>
          <a:xfrm>
            <a:off x="1726784" y="8083189"/>
            <a:ext cx="760124" cy="754423"/>
          </a:xfrm>
          <a:custGeom>
            <a:avLst/>
            <a:gdLst/>
            <a:ahLst/>
            <a:cxnLst/>
            <a:rect l="l" t="t" r="r" b="b"/>
            <a:pathLst>
              <a:path w="760124" h="754423">
                <a:moveTo>
                  <a:pt x="0" y="0"/>
                </a:moveTo>
                <a:lnTo>
                  <a:pt x="760124" y="0"/>
                </a:lnTo>
                <a:lnTo>
                  <a:pt x="760124" y="754423"/>
                </a:lnTo>
                <a:lnTo>
                  <a:pt x="0" y="7544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7" name="TextBox 7"/>
          <p:cNvSpPr txBox="1"/>
          <p:nvPr/>
        </p:nvSpPr>
        <p:spPr>
          <a:xfrm>
            <a:off x="3314233" y="7314951"/>
            <a:ext cx="4228290" cy="2205174"/>
          </a:xfrm>
          <a:prstGeom prst="rect">
            <a:avLst/>
          </a:prstGeom>
        </p:spPr>
        <p:txBody>
          <a:bodyPr lIns="0" tIns="0" rIns="0" bIns="0" rtlCol="0" anchor="t">
            <a:spAutoFit/>
          </a:bodyPr>
          <a:lstStyle/>
          <a:p>
            <a:pPr algn="l">
              <a:lnSpc>
                <a:spcPts val="5734"/>
              </a:lnSpc>
            </a:pPr>
            <a:r>
              <a:rPr lang="en-US" sz="4096">
                <a:solidFill>
                  <a:srgbClr val="000000"/>
                </a:solidFill>
                <a:latin typeface="Montserrat Light Bold"/>
              </a:rPr>
              <a:t>Sobreajuste, el modelo memorizaba </a:t>
            </a:r>
          </a:p>
        </p:txBody>
      </p:sp>
      <p:sp>
        <p:nvSpPr>
          <p:cNvPr id="8" name="TextBox 8"/>
          <p:cNvSpPr txBox="1"/>
          <p:nvPr/>
        </p:nvSpPr>
        <p:spPr>
          <a:xfrm>
            <a:off x="11351868" y="7314951"/>
            <a:ext cx="4845528" cy="2205174"/>
          </a:xfrm>
          <a:prstGeom prst="rect">
            <a:avLst/>
          </a:prstGeom>
        </p:spPr>
        <p:txBody>
          <a:bodyPr lIns="0" tIns="0" rIns="0" bIns="0" rtlCol="0" anchor="t">
            <a:spAutoFit/>
          </a:bodyPr>
          <a:lstStyle/>
          <a:p>
            <a:pPr algn="l">
              <a:lnSpc>
                <a:spcPts val="5734"/>
              </a:lnSpc>
            </a:pPr>
            <a:r>
              <a:rPr lang="en-US" sz="4096">
                <a:solidFill>
                  <a:srgbClr val="000000"/>
                </a:solidFill>
                <a:latin typeface="Montserrat Light Bold"/>
              </a:rPr>
              <a:t>Sobreuso de recursos computacionales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3138520" y="2150863"/>
            <a:ext cx="11022762" cy="7107437"/>
          </a:xfrm>
          <a:custGeom>
            <a:avLst/>
            <a:gdLst/>
            <a:ahLst/>
            <a:cxnLst/>
            <a:rect l="l" t="t" r="r" b="b"/>
            <a:pathLst>
              <a:path w="11022762" h="7107437">
                <a:moveTo>
                  <a:pt x="0" y="0"/>
                </a:moveTo>
                <a:lnTo>
                  <a:pt x="11022762" y="0"/>
                </a:lnTo>
                <a:lnTo>
                  <a:pt x="11022762" y="7107437"/>
                </a:lnTo>
                <a:lnTo>
                  <a:pt x="0" y="7107437"/>
                </a:lnTo>
                <a:lnTo>
                  <a:pt x="0" y="0"/>
                </a:lnTo>
                <a:close/>
              </a:path>
            </a:pathLst>
          </a:custGeom>
          <a:blipFill>
            <a:blip r:embed="rId2"/>
            <a:stretch>
              <a:fillRect/>
            </a:stretch>
          </a:blipFill>
        </p:spPr>
        <p:txBody>
          <a:bodyPr/>
          <a:lstStyle/>
          <a:p>
            <a:endParaRPr lang="es-CO"/>
          </a:p>
        </p:txBody>
      </p:sp>
      <p:sp>
        <p:nvSpPr>
          <p:cNvPr id="3" name="TextBox 3"/>
          <p:cNvSpPr txBox="1"/>
          <p:nvPr/>
        </p:nvSpPr>
        <p:spPr>
          <a:xfrm>
            <a:off x="263773" y="335027"/>
            <a:ext cx="18024227" cy="1365134"/>
          </a:xfrm>
          <a:prstGeom prst="rect">
            <a:avLst/>
          </a:prstGeom>
        </p:spPr>
        <p:txBody>
          <a:bodyPr lIns="0" tIns="0" rIns="0" bIns="0" rtlCol="0" anchor="t">
            <a:spAutoFit/>
          </a:bodyPr>
          <a:lstStyle/>
          <a:p>
            <a:pPr algn="ctr">
              <a:lnSpc>
                <a:spcPts val="5320"/>
              </a:lnSpc>
            </a:pPr>
            <a:r>
              <a:rPr lang="en-US" sz="3800">
                <a:solidFill>
                  <a:srgbClr val="004A26"/>
                </a:solidFill>
                <a:latin typeface="Montserrat Light Bold"/>
              </a:rPr>
              <a:t>LOSS (ERROR CUADRATICO MEDIO) DURANTE 100 EPOCAS PARA VALIDACIÓN Y ENTRENAMIENTO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2968314" y="2009658"/>
            <a:ext cx="11584373" cy="7536500"/>
          </a:xfrm>
          <a:custGeom>
            <a:avLst/>
            <a:gdLst/>
            <a:ahLst/>
            <a:cxnLst/>
            <a:rect l="l" t="t" r="r" b="b"/>
            <a:pathLst>
              <a:path w="11584373" h="7536500">
                <a:moveTo>
                  <a:pt x="0" y="0"/>
                </a:moveTo>
                <a:lnTo>
                  <a:pt x="11584373" y="0"/>
                </a:lnTo>
                <a:lnTo>
                  <a:pt x="11584373" y="7536500"/>
                </a:lnTo>
                <a:lnTo>
                  <a:pt x="0" y="7536500"/>
                </a:lnTo>
                <a:lnTo>
                  <a:pt x="0" y="0"/>
                </a:lnTo>
                <a:close/>
              </a:path>
            </a:pathLst>
          </a:custGeom>
          <a:blipFill>
            <a:blip r:embed="rId2"/>
            <a:stretch>
              <a:fillRect/>
            </a:stretch>
          </a:blipFill>
        </p:spPr>
        <p:txBody>
          <a:bodyPr/>
          <a:lstStyle/>
          <a:p>
            <a:endParaRPr lang="es-CO"/>
          </a:p>
        </p:txBody>
      </p:sp>
      <p:sp>
        <p:nvSpPr>
          <p:cNvPr id="3" name="TextBox 3"/>
          <p:cNvSpPr txBox="1"/>
          <p:nvPr/>
        </p:nvSpPr>
        <p:spPr>
          <a:xfrm>
            <a:off x="263773" y="335027"/>
            <a:ext cx="18024227" cy="1365134"/>
          </a:xfrm>
          <a:prstGeom prst="rect">
            <a:avLst/>
          </a:prstGeom>
        </p:spPr>
        <p:txBody>
          <a:bodyPr lIns="0" tIns="0" rIns="0" bIns="0" rtlCol="0" anchor="t">
            <a:spAutoFit/>
          </a:bodyPr>
          <a:lstStyle/>
          <a:p>
            <a:pPr algn="ctr">
              <a:lnSpc>
                <a:spcPts val="5320"/>
              </a:lnSpc>
            </a:pPr>
            <a:r>
              <a:rPr lang="en-US" sz="3800">
                <a:solidFill>
                  <a:srgbClr val="004A26"/>
                </a:solidFill>
                <a:latin typeface="Montserrat Light Bold"/>
              </a:rPr>
              <a:t>ERROR ABSOLUTO MEDIO DURANTE 100 EPOCAS PARA VALIDACIÓN Y ENTRENAMIENTO</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TextBox 2"/>
          <p:cNvSpPr txBox="1"/>
          <p:nvPr/>
        </p:nvSpPr>
        <p:spPr>
          <a:xfrm>
            <a:off x="263773" y="277877"/>
            <a:ext cx="18024227" cy="1195362"/>
          </a:xfrm>
          <a:prstGeom prst="rect">
            <a:avLst/>
          </a:prstGeom>
        </p:spPr>
        <p:txBody>
          <a:bodyPr lIns="0" tIns="0" rIns="0" bIns="0" rtlCol="0" anchor="t">
            <a:spAutoFit/>
          </a:bodyPr>
          <a:lstStyle/>
          <a:p>
            <a:pPr algn="ctr">
              <a:lnSpc>
                <a:spcPts val="9520"/>
              </a:lnSpc>
            </a:pPr>
            <a:r>
              <a:rPr lang="en-US" sz="6800">
                <a:solidFill>
                  <a:srgbClr val="004A26"/>
                </a:solidFill>
                <a:latin typeface="Montserrat Light Bold"/>
              </a:rPr>
              <a:t>EPOCAS INICIALIZACIÓN</a:t>
            </a:r>
          </a:p>
        </p:txBody>
      </p:sp>
      <p:sp>
        <p:nvSpPr>
          <p:cNvPr id="3" name="Freeform 3"/>
          <p:cNvSpPr/>
          <p:nvPr/>
        </p:nvSpPr>
        <p:spPr>
          <a:xfrm>
            <a:off x="4101717" y="3090079"/>
            <a:ext cx="10084567" cy="1576860"/>
          </a:xfrm>
          <a:custGeom>
            <a:avLst/>
            <a:gdLst/>
            <a:ahLst/>
            <a:cxnLst/>
            <a:rect l="l" t="t" r="r" b="b"/>
            <a:pathLst>
              <a:path w="10084567" h="1576860">
                <a:moveTo>
                  <a:pt x="0" y="0"/>
                </a:moveTo>
                <a:lnTo>
                  <a:pt x="10084566" y="0"/>
                </a:lnTo>
                <a:lnTo>
                  <a:pt x="10084566" y="1576859"/>
                </a:lnTo>
                <a:lnTo>
                  <a:pt x="0" y="15768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4" name="TextBox 4"/>
          <p:cNvSpPr txBox="1"/>
          <p:nvPr/>
        </p:nvSpPr>
        <p:spPr>
          <a:xfrm>
            <a:off x="7029855" y="4951556"/>
            <a:ext cx="4228290" cy="722846"/>
          </a:xfrm>
          <a:prstGeom prst="rect">
            <a:avLst/>
          </a:prstGeom>
        </p:spPr>
        <p:txBody>
          <a:bodyPr lIns="0" tIns="0" rIns="0" bIns="0" rtlCol="0" anchor="t">
            <a:spAutoFit/>
          </a:bodyPr>
          <a:lstStyle/>
          <a:p>
            <a:pPr algn="l">
              <a:lnSpc>
                <a:spcPts val="5734"/>
              </a:lnSpc>
            </a:pPr>
            <a:r>
              <a:rPr lang="en-US" sz="4096">
                <a:solidFill>
                  <a:srgbClr val="004A26"/>
                </a:solidFill>
                <a:latin typeface="Montserrat Light Bold"/>
              </a:rPr>
              <a:t>20 epocas </a:t>
            </a:r>
          </a:p>
        </p:txBody>
      </p:sp>
      <p:sp>
        <p:nvSpPr>
          <p:cNvPr id="5" name="TextBox 5"/>
          <p:cNvSpPr txBox="1"/>
          <p:nvPr/>
        </p:nvSpPr>
        <p:spPr>
          <a:xfrm>
            <a:off x="3314233" y="7794290"/>
            <a:ext cx="4228290" cy="1464010"/>
          </a:xfrm>
          <a:prstGeom prst="rect">
            <a:avLst/>
          </a:prstGeom>
        </p:spPr>
        <p:txBody>
          <a:bodyPr lIns="0" tIns="0" rIns="0" bIns="0" rtlCol="0" anchor="t">
            <a:spAutoFit/>
          </a:bodyPr>
          <a:lstStyle/>
          <a:p>
            <a:pPr algn="l">
              <a:lnSpc>
                <a:spcPts val="5734"/>
              </a:lnSpc>
            </a:pPr>
            <a:r>
              <a:rPr lang="en-US" sz="4096">
                <a:solidFill>
                  <a:srgbClr val="000000"/>
                </a:solidFill>
                <a:latin typeface="Montserrat Light Bold"/>
              </a:rPr>
              <a:t>Mejor ajuste de los datos.  </a:t>
            </a:r>
          </a:p>
        </p:txBody>
      </p:sp>
      <p:sp>
        <p:nvSpPr>
          <p:cNvPr id="6" name="TextBox 6"/>
          <p:cNvSpPr txBox="1"/>
          <p:nvPr/>
        </p:nvSpPr>
        <p:spPr>
          <a:xfrm>
            <a:off x="11351868" y="7314951"/>
            <a:ext cx="5257019" cy="2205174"/>
          </a:xfrm>
          <a:prstGeom prst="rect">
            <a:avLst/>
          </a:prstGeom>
        </p:spPr>
        <p:txBody>
          <a:bodyPr lIns="0" tIns="0" rIns="0" bIns="0" rtlCol="0" anchor="t">
            <a:spAutoFit/>
          </a:bodyPr>
          <a:lstStyle/>
          <a:p>
            <a:pPr algn="l">
              <a:lnSpc>
                <a:spcPts val="5734"/>
              </a:lnSpc>
            </a:pPr>
            <a:r>
              <a:rPr lang="en-US" sz="4096">
                <a:solidFill>
                  <a:srgbClr val="000000"/>
                </a:solidFill>
                <a:latin typeface="Montserrat Light Bold"/>
              </a:rPr>
              <a:t>Uso mas eficiente de los rescursos computacionales</a:t>
            </a:r>
          </a:p>
        </p:txBody>
      </p:sp>
      <p:sp>
        <p:nvSpPr>
          <p:cNvPr id="7" name="Freeform 7"/>
          <p:cNvSpPr/>
          <p:nvPr/>
        </p:nvSpPr>
        <p:spPr>
          <a:xfrm>
            <a:off x="1756732" y="8079405"/>
            <a:ext cx="728826" cy="758207"/>
          </a:xfrm>
          <a:custGeom>
            <a:avLst/>
            <a:gdLst/>
            <a:ahLst/>
            <a:cxnLst/>
            <a:rect l="l" t="t" r="r" b="b"/>
            <a:pathLst>
              <a:path w="728826" h="758207">
                <a:moveTo>
                  <a:pt x="0" y="0"/>
                </a:moveTo>
                <a:lnTo>
                  <a:pt x="728826" y="0"/>
                </a:lnTo>
                <a:lnTo>
                  <a:pt x="728826" y="758207"/>
                </a:lnTo>
                <a:lnTo>
                  <a:pt x="0" y="7582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8" name="Freeform 8"/>
          <p:cNvSpPr/>
          <p:nvPr/>
        </p:nvSpPr>
        <p:spPr>
          <a:xfrm>
            <a:off x="9635275" y="8081297"/>
            <a:ext cx="728826" cy="758207"/>
          </a:xfrm>
          <a:custGeom>
            <a:avLst/>
            <a:gdLst/>
            <a:ahLst/>
            <a:cxnLst/>
            <a:rect l="l" t="t" r="r" b="b"/>
            <a:pathLst>
              <a:path w="728826" h="758207">
                <a:moveTo>
                  <a:pt x="0" y="0"/>
                </a:moveTo>
                <a:lnTo>
                  <a:pt x="728826" y="0"/>
                </a:lnTo>
                <a:lnTo>
                  <a:pt x="728826" y="758207"/>
                </a:lnTo>
                <a:lnTo>
                  <a:pt x="0" y="7582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1028700" y="2535889"/>
            <a:ext cx="9009416" cy="6722411"/>
          </a:xfrm>
          <a:custGeom>
            <a:avLst/>
            <a:gdLst/>
            <a:ahLst/>
            <a:cxnLst/>
            <a:rect l="l" t="t" r="r" b="b"/>
            <a:pathLst>
              <a:path w="9009416" h="6722411">
                <a:moveTo>
                  <a:pt x="0" y="0"/>
                </a:moveTo>
                <a:lnTo>
                  <a:pt x="9009416" y="0"/>
                </a:lnTo>
                <a:lnTo>
                  <a:pt x="9009416" y="6722411"/>
                </a:lnTo>
                <a:lnTo>
                  <a:pt x="0" y="6722411"/>
                </a:lnTo>
                <a:lnTo>
                  <a:pt x="0" y="0"/>
                </a:lnTo>
                <a:close/>
              </a:path>
            </a:pathLst>
          </a:custGeom>
          <a:blipFill>
            <a:blip r:embed="rId2"/>
            <a:stretch>
              <a:fillRect/>
            </a:stretch>
          </a:blipFill>
        </p:spPr>
        <p:txBody>
          <a:bodyPr/>
          <a:lstStyle/>
          <a:p>
            <a:endParaRPr lang="es-CO"/>
          </a:p>
        </p:txBody>
      </p:sp>
      <p:sp>
        <p:nvSpPr>
          <p:cNvPr id="3" name="TextBox 3"/>
          <p:cNvSpPr txBox="1"/>
          <p:nvPr/>
        </p:nvSpPr>
        <p:spPr>
          <a:xfrm>
            <a:off x="263773" y="277877"/>
            <a:ext cx="18024227" cy="1195362"/>
          </a:xfrm>
          <a:prstGeom prst="rect">
            <a:avLst/>
          </a:prstGeom>
        </p:spPr>
        <p:txBody>
          <a:bodyPr lIns="0" tIns="0" rIns="0" bIns="0" rtlCol="0" anchor="t">
            <a:spAutoFit/>
          </a:bodyPr>
          <a:lstStyle/>
          <a:p>
            <a:pPr algn="ctr">
              <a:lnSpc>
                <a:spcPts val="9520"/>
              </a:lnSpc>
            </a:pPr>
            <a:r>
              <a:rPr lang="en-US" sz="6800">
                <a:solidFill>
                  <a:srgbClr val="004A26"/>
                </a:solidFill>
                <a:latin typeface="Montserrat Light Bold"/>
              </a:rPr>
              <a:t>DROPOUT</a:t>
            </a:r>
          </a:p>
        </p:txBody>
      </p:sp>
      <p:sp>
        <p:nvSpPr>
          <p:cNvPr id="4" name="TextBox 4"/>
          <p:cNvSpPr txBox="1"/>
          <p:nvPr/>
        </p:nvSpPr>
        <p:spPr>
          <a:xfrm>
            <a:off x="10770348" y="3868954"/>
            <a:ext cx="7045852" cy="1777819"/>
          </a:xfrm>
          <a:prstGeom prst="rect">
            <a:avLst/>
          </a:prstGeom>
        </p:spPr>
        <p:txBody>
          <a:bodyPr lIns="0" tIns="0" rIns="0" bIns="0" rtlCol="0" anchor="t">
            <a:spAutoFit/>
          </a:bodyPr>
          <a:lstStyle/>
          <a:p>
            <a:pPr marL="711651" lvl="1" indent="-355825" algn="l">
              <a:lnSpc>
                <a:spcPts val="4614"/>
              </a:lnSpc>
              <a:spcBef>
                <a:spcPct val="0"/>
              </a:spcBef>
              <a:buFont typeface="Arial"/>
              <a:buChar char="•"/>
            </a:pPr>
            <a:r>
              <a:rPr lang="en-US" sz="3296">
                <a:solidFill>
                  <a:srgbClr val="004A26"/>
                </a:solidFill>
                <a:latin typeface="Montserrat Light"/>
              </a:rPr>
              <a:t>Cada </a:t>
            </a:r>
            <a:r>
              <a:rPr lang="en-US" sz="3296">
                <a:solidFill>
                  <a:srgbClr val="004A26"/>
                </a:solidFill>
                <a:latin typeface="Montserrat Light Bold"/>
              </a:rPr>
              <a:t>neurona</a:t>
            </a:r>
            <a:r>
              <a:rPr lang="en-US" sz="3296">
                <a:solidFill>
                  <a:srgbClr val="004A26"/>
                </a:solidFill>
                <a:latin typeface="Montserrat Light"/>
              </a:rPr>
              <a:t> (excepto las de salida) tiene una </a:t>
            </a:r>
            <a:r>
              <a:rPr lang="en-US" sz="3296">
                <a:solidFill>
                  <a:srgbClr val="004A26"/>
                </a:solidFill>
                <a:latin typeface="Montserrat Light Bold"/>
                <a:ea typeface="Montserrat Light Bold"/>
              </a:rPr>
              <a:t>probabilidad  𝑝 </a:t>
            </a:r>
            <a:r>
              <a:rPr lang="en-US" sz="3296">
                <a:solidFill>
                  <a:srgbClr val="004A26"/>
                </a:solidFill>
                <a:latin typeface="Montserrat Light"/>
              </a:rPr>
              <a:t>de ser</a:t>
            </a:r>
            <a:r>
              <a:rPr lang="en-US" sz="3296">
                <a:solidFill>
                  <a:srgbClr val="004A26"/>
                </a:solidFill>
                <a:latin typeface="Montserrat Light Bold"/>
              </a:rPr>
              <a:t> apagada</a:t>
            </a:r>
            <a:r>
              <a:rPr lang="en-US" sz="3296">
                <a:solidFill>
                  <a:srgbClr val="004A26"/>
                </a:solidFill>
                <a:latin typeface="Montserrat Light"/>
              </a:rPr>
              <a:t>.</a:t>
            </a:r>
          </a:p>
        </p:txBody>
      </p:sp>
      <p:sp>
        <p:nvSpPr>
          <p:cNvPr id="5" name="TextBox 5"/>
          <p:cNvSpPr txBox="1"/>
          <p:nvPr/>
        </p:nvSpPr>
        <p:spPr>
          <a:xfrm>
            <a:off x="10038116" y="2912330"/>
            <a:ext cx="8518769" cy="648802"/>
          </a:xfrm>
          <a:prstGeom prst="rect">
            <a:avLst/>
          </a:prstGeom>
        </p:spPr>
        <p:txBody>
          <a:bodyPr lIns="0" tIns="0" rIns="0" bIns="0" rtlCol="0" anchor="t">
            <a:spAutoFit/>
          </a:bodyPr>
          <a:lstStyle/>
          <a:p>
            <a:pPr algn="ctr">
              <a:lnSpc>
                <a:spcPts val="5040"/>
              </a:lnSpc>
            </a:pPr>
            <a:r>
              <a:rPr lang="en-US" sz="3600">
                <a:solidFill>
                  <a:srgbClr val="004A26"/>
                </a:solidFill>
                <a:latin typeface="Montserrat Light Bold"/>
              </a:rPr>
              <a:t>DURANTE EL  ENTRENAMIENTO...</a:t>
            </a:r>
          </a:p>
        </p:txBody>
      </p:sp>
      <p:sp>
        <p:nvSpPr>
          <p:cNvPr id="6" name="TextBox 6"/>
          <p:cNvSpPr txBox="1"/>
          <p:nvPr/>
        </p:nvSpPr>
        <p:spPr>
          <a:xfrm>
            <a:off x="10770348" y="6347063"/>
            <a:ext cx="7045852" cy="2358789"/>
          </a:xfrm>
          <a:prstGeom prst="rect">
            <a:avLst/>
          </a:prstGeom>
        </p:spPr>
        <p:txBody>
          <a:bodyPr lIns="0" tIns="0" rIns="0" bIns="0" rtlCol="0" anchor="t">
            <a:spAutoFit/>
          </a:bodyPr>
          <a:lstStyle/>
          <a:p>
            <a:pPr marL="711651" lvl="1" indent="-355825" algn="l">
              <a:lnSpc>
                <a:spcPts val="4614"/>
              </a:lnSpc>
              <a:spcBef>
                <a:spcPct val="0"/>
              </a:spcBef>
              <a:buFont typeface="Arial"/>
              <a:buChar char="•"/>
            </a:pPr>
            <a:r>
              <a:rPr lang="en-US" sz="3296">
                <a:solidFill>
                  <a:srgbClr val="004A26"/>
                </a:solidFill>
                <a:latin typeface="Montserrat Light"/>
              </a:rPr>
              <a:t>Durante cada paso de entrenamiento, se </a:t>
            </a:r>
            <a:r>
              <a:rPr lang="en-US" sz="3296">
                <a:solidFill>
                  <a:srgbClr val="004A26"/>
                </a:solidFill>
                <a:latin typeface="Montserrat Light Bold"/>
              </a:rPr>
              <a:t>entrena</a:t>
            </a:r>
            <a:r>
              <a:rPr lang="en-US" sz="3296">
                <a:solidFill>
                  <a:srgbClr val="004A26"/>
                </a:solidFill>
                <a:latin typeface="Montserrat Light"/>
              </a:rPr>
              <a:t> una </a:t>
            </a:r>
            <a:r>
              <a:rPr lang="en-US" sz="3296">
                <a:solidFill>
                  <a:srgbClr val="004A26"/>
                </a:solidFill>
                <a:latin typeface="Montserrat Light Bold"/>
              </a:rPr>
              <a:t>subred</a:t>
            </a:r>
            <a:r>
              <a:rPr lang="en-US" sz="3296">
                <a:solidFill>
                  <a:srgbClr val="004A26"/>
                </a:solidFill>
                <a:latin typeface="Montserrat Light"/>
              </a:rPr>
              <a:t> diferente del </a:t>
            </a:r>
            <a:r>
              <a:rPr lang="en-US" sz="3296">
                <a:solidFill>
                  <a:srgbClr val="004A26"/>
                </a:solidFill>
                <a:latin typeface="Montserrat Light Bold"/>
              </a:rPr>
              <a:t>modelo</a:t>
            </a:r>
            <a:r>
              <a:rPr lang="en-US" sz="3296">
                <a:solidFill>
                  <a:srgbClr val="004A26"/>
                </a:solidFill>
                <a:latin typeface="Montserrat Light"/>
              </a:rPr>
              <a:t> </a:t>
            </a:r>
            <a:r>
              <a:rPr lang="en-US" sz="3296">
                <a:solidFill>
                  <a:srgbClr val="004A26"/>
                </a:solidFill>
                <a:latin typeface="Montserrat Light Bold"/>
              </a:rPr>
              <a:t>completo</a:t>
            </a:r>
            <a:r>
              <a:rPr lang="en-US" sz="3296">
                <a:solidFill>
                  <a:srgbClr val="004A26"/>
                </a:solidFill>
                <a:latin typeface="Montserrat Light"/>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3799555" y="2383507"/>
            <a:ext cx="10688891" cy="6874793"/>
          </a:xfrm>
          <a:custGeom>
            <a:avLst/>
            <a:gdLst/>
            <a:ahLst/>
            <a:cxnLst/>
            <a:rect l="l" t="t" r="r" b="b"/>
            <a:pathLst>
              <a:path w="10688891" h="6874793">
                <a:moveTo>
                  <a:pt x="0" y="0"/>
                </a:moveTo>
                <a:lnTo>
                  <a:pt x="10688890" y="0"/>
                </a:lnTo>
                <a:lnTo>
                  <a:pt x="10688890" y="6874793"/>
                </a:lnTo>
                <a:lnTo>
                  <a:pt x="0" y="6874793"/>
                </a:lnTo>
                <a:lnTo>
                  <a:pt x="0" y="0"/>
                </a:lnTo>
                <a:close/>
              </a:path>
            </a:pathLst>
          </a:custGeom>
          <a:blipFill>
            <a:blip r:embed="rId2"/>
            <a:stretch>
              <a:fillRect/>
            </a:stretch>
          </a:blipFill>
        </p:spPr>
        <p:txBody>
          <a:bodyPr/>
          <a:lstStyle/>
          <a:p>
            <a:endParaRPr lang="es-CO"/>
          </a:p>
        </p:txBody>
      </p:sp>
      <p:sp>
        <p:nvSpPr>
          <p:cNvPr id="3" name="TextBox 3"/>
          <p:cNvSpPr txBox="1"/>
          <p:nvPr/>
        </p:nvSpPr>
        <p:spPr>
          <a:xfrm>
            <a:off x="263773" y="335027"/>
            <a:ext cx="18024227" cy="1365134"/>
          </a:xfrm>
          <a:prstGeom prst="rect">
            <a:avLst/>
          </a:prstGeom>
        </p:spPr>
        <p:txBody>
          <a:bodyPr lIns="0" tIns="0" rIns="0" bIns="0" rtlCol="0" anchor="t">
            <a:spAutoFit/>
          </a:bodyPr>
          <a:lstStyle/>
          <a:p>
            <a:pPr algn="ctr">
              <a:lnSpc>
                <a:spcPts val="5320"/>
              </a:lnSpc>
            </a:pPr>
            <a:r>
              <a:rPr lang="en-US" sz="3800">
                <a:solidFill>
                  <a:srgbClr val="004A26"/>
                </a:solidFill>
                <a:latin typeface="Montserrat Light Bold"/>
              </a:rPr>
              <a:t>LOSS (ERROR CUADRATICO MEDIO) DURANTE 20 EPOCAS PARA VALIDACIÓN Y ENTRENAMIENTO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474" y="723664"/>
            <a:ext cx="19130211" cy="1780873"/>
            <a:chOff x="0" y="0"/>
            <a:chExt cx="5038409" cy="469036"/>
          </a:xfrm>
        </p:grpSpPr>
        <p:sp>
          <p:nvSpPr>
            <p:cNvPr id="3" name="Freeform 3"/>
            <p:cNvSpPr/>
            <p:nvPr/>
          </p:nvSpPr>
          <p:spPr>
            <a:xfrm>
              <a:off x="0" y="0"/>
              <a:ext cx="5038410" cy="469036"/>
            </a:xfrm>
            <a:custGeom>
              <a:avLst/>
              <a:gdLst/>
              <a:ahLst/>
              <a:cxnLst/>
              <a:rect l="l" t="t" r="r" b="b"/>
              <a:pathLst>
                <a:path w="5038410" h="469036">
                  <a:moveTo>
                    <a:pt x="0" y="0"/>
                  </a:moveTo>
                  <a:lnTo>
                    <a:pt x="5038410" y="0"/>
                  </a:lnTo>
                  <a:lnTo>
                    <a:pt x="5038410" y="469036"/>
                  </a:lnTo>
                  <a:lnTo>
                    <a:pt x="0" y="469036"/>
                  </a:lnTo>
                  <a:close/>
                </a:path>
              </a:pathLst>
            </a:custGeom>
            <a:solidFill>
              <a:srgbClr val="1D7144"/>
            </a:solidFill>
          </p:spPr>
          <p:txBody>
            <a:bodyPr/>
            <a:lstStyle/>
            <a:p>
              <a:endParaRPr lang="es-CO"/>
            </a:p>
          </p:txBody>
        </p:sp>
        <p:sp>
          <p:nvSpPr>
            <p:cNvPr id="4" name="TextBox 4"/>
            <p:cNvSpPr txBox="1"/>
            <p:nvPr/>
          </p:nvSpPr>
          <p:spPr>
            <a:xfrm>
              <a:off x="0" y="-47625"/>
              <a:ext cx="5038409" cy="516661"/>
            </a:xfrm>
            <a:prstGeom prst="rect">
              <a:avLst/>
            </a:prstGeom>
          </p:spPr>
          <p:txBody>
            <a:bodyPr lIns="50800" tIns="50800" rIns="50800" bIns="50800" rtlCol="0" anchor="ctr"/>
            <a:lstStyle/>
            <a:p>
              <a:pPr algn="ctr">
                <a:lnSpc>
                  <a:spcPts val="2768"/>
                </a:lnSpc>
              </a:pPr>
              <a:endParaRPr/>
            </a:p>
          </p:txBody>
        </p:sp>
      </p:grpSp>
      <p:sp>
        <p:nvSpPr>
          <p:cNvPr id="5" name="TextBox 5"/>
          <p:cNvSpPr txBox="1"/>
          <p:nvPr/>
        </p:nvSpPr>
        <p:spPr>
          <a:xfrm>
            <a:off x="2013786" y="686332"/>
            <a:ext cx="7745415" cy="1669312"/>
          </a:xfrm>
          <a:prstGeom prst="rect">
            <a:avLst/>
          </a:prstGeom>
        </p:spPr>
        <p:txBody>
          <a:bodyPr lIns="0" tIns="0" rIns="0" bIns="0" rtlCol="0" anchor="t">
            <a:spAutoFit/>
          </a:bodyPr>
          <a:lstStyle/>
          <a:p>
            <a:pPr algn="l">
              <a:lnSpc>
                <a:spcPts val="13226"/>
              </a:lnSpc>
            </a:pPr>
            <a:r>
              <a:rPr lang="en-US" sz="9447">
                <a:solidFill>
                  <a:srgbClr val="FFFFFF"/>
                </a:solidFill>
                <a:latin typeface="Montserrat Light Bold"/>
              </a:rPr>
              <a:t>AGENDA</a:t>
            </a:r>
          </a:p>
        </p:txBody>
      </p:sp>
      <p:grpSp>
        <p:nvGrpSpPr>
          <p:cNvPr id="6" name="Group 6"/>
          <p:cNvGrpSpPr/>
          <p:nvPr/>
        </p:nvGrpSpPr>
        <p:grpSpPr>
          <a:xfrm>
            <a:off x="1028700" y="3431899"/>
            <a:ext cx="1136393" cy="1110759"/>
            <a:chOff x="0" y="0"/>
            <a:chExt cx="304285" cy="297421"/>
          </a:xfrm>
        </p:grpSpPr>
        <p:sp>
          <p:nvSpPr>
            <p:cNvPr id="7" name="Freeform 7"/>
            <p:cNvSpPr/>
            <p:nvPr/>
          </p:nvSpPr>
          <p:spPr>
            <a:xfrm>
              <a:off x="0" y="0"/>
              <a:ext cx="304285" cy="297421"/>
            </a:xfrm>
            <a:custGeom>
              <a:avLst/>
              <a:gdLst/>
              <a:ahLst/>
              <a:cxnLst/>
              <a:rect l="l" t="t" r="r" b="b"/>
              <a:pathLst>
                <a:path w="304285" h="297421">
                  <a:moveTo>
                    <a:pt x="0" y="0"/>
                  </a:moveTo>
                  <a:lnTo>
                    <a:pt x="304285" y="0"/>
                  </a:lnTo>
                  <a:lnTo>
                    <a:pt x="304285" y="297421"/>
                  </a:lnTo>
                  <a:lnTo>
                    <a:pt x="0" y="297421"/>
                  </a:lnTo>
                  <a:close/>
                </a:path>
              </a:pathLst>
            </a:custGeom>
            <a:solidFill>
              <a:srgbClr val="1D7144"/>
            </a:solidFill>
          </p:spPr>
          <p:txBody>
            <a:bodyPr/>
            <a:lstStyle/>
            <a:p>
              <a:endParaRPr lang="es-CO"/>
            </a:p>
          </p:txBody>
        </p:sp>
        <p:sp>
          <p:nvSpPr>
            <p:cNvPr id="8" name="TextBox 8"/>
            <p:cNvSpPr txBox="1"/>
            <p:nvPr/>
          </p:nvSpPr>
          <p:spPr>
            <a:xfrm>
              <a:off x="0" y="-85725"/>
              <a:ext cx="304285" cy="383146"/>
            </a:xfrm>
            <a:prstGeom prst="rect">
              <a:avLst/>
            </a:prstGeom>
          </p:spPr>
          <p:txBody>
            <a:bodyPr lIns="50800" tIns="50800" rIns="50800" bIns="50800" rtlCol="0" anchor="ctr"/>
            <a:lstStyle/>
            <a:p>
              <a:pPr algn="ctr">
                <a:lnSpc>
                  <a:spcPts val="5879"/>
                </a:lnSpc>
              </a:pPr>
              <a:r>
                <a:rPr lang="en-US" sz="4199">
                  <a:solidFill>
                    <a:srgbClr val="FFFFFF"/>
                  </a:solidFill>
                  <a:latin typeface="Barlow Condensed Semi-Bold"/>
                </a:rPr>
                <a:t>1</a:t>
              </a:r>
            </a:p>
          </p:txBody>
        </p:sp>
      </p:grpSp>
      <p:grpSp>
        <p:nvGrpSpPr>
          <p:cNvPr id="9" name="Group 9"/>
          <p:cNvGrpSpPr/>
          <p:nvPr/>
        </p:nvGrpSpPr>
        <p:grpSpPr>
          <a:xfrm>
            <a:off x="1028700" y="5391788"/>
            <a:ext cx="1136393" cy="1110759"/>
            <a:chOff x="0" y="0"/>
            <a:chExt cx="304285" cy="297421"/>
          </a:xfrm>
        </p:grpSpPr>
        <p:sp>
          <p:nvSpPr>
            <p:cNvPr id="10" name="Freeform 10"/>
            <p:cNvSpPr/>
            <p:nvPr/>
          </p:nvSpPr>
          <p:spPr>
            <a:xfrm>
              <a:off x="0" y="0"/>
              <a:ext cx="304285" cy="297421"/>
            </a:xfrm>
            <a:custGeom>
              <a:avLst/>
              <a:gdLst/>
              <a:ahLst/>
              <a:cxnLst/>
              <a:rect l="l" t="t" r="r" b="b"/>
              <a:pathLst>
                <a:path w="304285" h="297421">
                  <a:moveTo>
                    <a:pt x="0" y="0"/>
                  </a:moveTo>
                  <a:lnTo>
                    <a:pt x="304285" y="0"/>
                  </a:lnTo>
                  <a:lnTo>
                    <a:pt x="304285" y="297421"/>
                  </a:lnTo>
                  <a:lnTo>
                    <a:pt x="0" y="297421"/>
                  </a:lnTo>
                  <a:close/>
                </a:path>
              </a:pathLst>
            </a:custGeom>
            <a:solidFill>
              <a:srgbClr val="1D7144"/>
            </a:solidFill>
          </p:spPr>
          <p:txBody>
            <a:bodyPr/>
            <a:lstStyle/>
            <a:p>
              <a:endParaRPr lang="es-CO"/>
            </a:p>
          </p:txBody>
        </p:sp>
        <p:sp>
          <p:nvSpPr>
            <p:cNvPr id="11" name="TextBox 11"/>
            <p:cNvSpPr txBox="1"/>
            <p:nvPr/>
          </p:nvSpPr>
          <p:spPr>
            <a:xfrm>
              <a:off x="0" y="-85725"/>
              <a:ext cx="304285" cy="383146"/>
            </a:xfrm>
            <a:prstGeom prst="rect">
              <a:avLst/>
            </a:prstGeom>
          </p:spPr>
          <p:txBody>
            <a:bodyPr lIns="50800" tIns="50800" rIns="50800" bIns="50800" rtlCol="0" anchor="ctr"/>
            <a:lstStyle/>
            <a:p>
              <a:pPr algn="ctr">
                <a:lnSpc>
                  <a:spcPts val="5879"/>
                </a:lnSpc>
              </a:pPr>
              <a:r>
                <a:rPr lang="en-US" sz="4199">
                  <a:solidFill>
                    <a:srgbClr val="FFFFFF"/>
                  </a:solidFill>
                  <a:latin typeface="Barlow Condensed Semi-Bold"/>
                </a:rPr>
                <a:t>2</a:t>
              </a:r>
            </a:p>
          </p:txBody>
        </p:sp>
      </p:grpSp>
      <p:grpSp>
        <p:nvGrpSpPr>
          <p:cNvPr id="12" name="Group 12"/>
          <p:cNvGrpSpPr/>
          <p:nvPr/>
        </p:nvGrpSpPr>
        <p:grpSpPr>
          <a:xfrm>
            <a:off x="1028700" y="7355114"/>
            <a:ext cx="1136393" cy="1110759"/>
            <a:chOff x="0" y="0"/>
            <a:chExt cx="304285" cy="297421"/>
          </a:xfrm>
        </p:grpSpPr>
        <p:sp>
          <p:nvSpPr>
            <p:cNvPr id="13" name="Freeform 13"/>
            <p:cNvSpPr/>
            <p:nvPr/>
          </p:nvSpPr>
          <p:spPr>
            <a:xfrm>
              <a:off x="0" y="0"/>
              <a:ext cx="304285" cy="297421"/>
            </a:xfrm>
            <a:custGeom>
              <a:avLst/>
              <a:gdLst/>
              <a:ahLst/>
              <a:cxnLst/>
              <a:rect l="l" t="t" r="r" b="b"/>
              <a:pathLst>
                <a:path w="304285" h="297421">
                  <a:moveTo>
                    <a:pt x="0" y="0"/>
                  </a:moveTo>
                  <a:lnTo>
                    <a:pt x="304285" y="0"/>
                  </a:lnTo>
                  <a:lnTo>
                    <a:pt x="304285" y="297421"/>
                  </a:lnTo>
                  <a:lnTo>
                    <a:pt x="0" y="297421"/>
                  </a:lnTo>
                  <a:close/>
                </a:path>
              </a:pathLst>
            </a:custGeom>
            <a:solidFill>
              <a:srgbClr val="1D7144"/>
            </a:solidFill>
          </p:spPr>
          <p:txBody>
            <a:bodyPr/>
            <a:lstStyle/>
            <a:p>
              <a:endParaRPr lang="es-CO"/>
            </a:p>
          </p:txBody>
        </p:sp>
        <p:sp>
          <p:nvSpPr>
            <p:cNvPr id="14" name="TextBox 14"/>
            <p:cNvSpPr txBox="1"/>
            <p:nvPr/>
          </p:nvSpPr>
          <p:spPr>
            <a:xfrm>
              <a:off x="0" y="-85725"/>
              <a:ext cx="304285" cy="383146"/>
            </a:xfrm>
            <a:prstGeom prst="rect">
              <a:avLst/>
            </a:prstGeom>
          </p:spPr>
          <p:txBody>
            <a:bodyPr lIns="50800" tIns="50800" rIns="50800" bIns="50800" rtlCol="0" anchor="ctr"/>
            <a:lstStyle/>
            <a:p>
              <a:pPr algn="ctr">
                <a:lnSpc>
                  <a:spcPts val="5879"/>
                </a:lnSpc>
              </a:pPr>
              <a:r>
                <a:rPr lang="en-US" sz="4199">
                  <a:solidFill>
                    <a:srgbClr val="FFFFFF"/>
                  </a:solidFill>
                  <a:latin typeface="Barlow Condensed Semi-Bold"/>
                </a:rPr>
                <a:t>3</a:t>
              </a:r>
            </a:p>
          </p:txBody>
        </p:sp>
      </p:grpSp>
      <p:grpSp>
        <p:nvGrpSpPr>
          <p:cNvPr id="15" name="Group 15"/>
          <p:cNvGrpSpPr/>
          <p:nvPr/>
        </p:nvGrpSpPr>
        <p:grpSpPr>
          <a:xfrm>
            <a:off x="6966578" y="3430180"/>
            <a:ext cx="1136393" cy="1110759"/>
            <a:chOff x="0" y="0"/>
            <a:chExt cx="304285" cy="297421"/>
          </a:xfrm>
        </p:grpSpPr>
        <p:sp>
          <p:nvSpPr>
            <p:cNvPr id="16" name="Freeform 16"/>
            <p:cNvSpPr/>
            <p:nvPr/>
          </p:nvSpPr>
          <p:spPr>
            <a:xfrm>
              <a:off x="0" y="0"/>
              <a:ext cx="304285" cy="297421"/>
            </a:xfrm>
            <a:custGeom>
              <a:avLst/>
              <a:gdLst/>
              <a:ahLst/>
              <a:cxnLst/>
              <a:rect l="l" t="t" r="r" b="b"/>
              <a:pathLst>
                <a:path w="304285" h="297421">
                  <a:moveTo>
                    <a:pt x="0" y="0"/>
                  </a:moveTo>
                  <a:lnTo>
                    <a:pt x="304285" y="0"/>
                  </a:lnTo>
                  <a:lnTo>
                    <a:pt x="304285" y="297421"/>
                  </a:lnTo>
                  <a:lnTo>
                    <a:pt x="0" y="297421"/>
                  </a:lnTo>
                  <a:close/>
                </a:path>
              </a:pathLst>
            </a:custGeom>
            <a:solidFill>
              <a:srgbClr val="1D7144"/>
            </a:solidFill>
          </p:spPr>
          <p:txBody>
            <a:bodyPr/>
            <a:lstStyle/>
            <a:p>
              <a:endParaRPr lang="es-CO"/>
            </a:p>
          </p:txBody>
        </p:sp>
        <p:sp>
          <p:nvSpPr>
            <p:cNvPr id="17" name="TextBox 17"/>
            <p:cNvSpPr txBox="1"/>
            <p:nvPr/>
          </p:nvSpPr>
          <p:spPr>
            <a:xfrm>
              <a:off x="0" y="-85725"/>
              <a:ext cx="304285" cy="383146"/>
            </a:xfrm>
            <a:prstGeom prst="rect">
              <a:avLst/>
            </a:prstGeom>
          </p:spPr>
          <p:txBody>
            <a:bodyPr lIns="50800" tIns="50800" rIns="50800" bIns="50800" rtlCol="0" anchor="ctr"/>
            <a:lstStyle/>
            <a:p>
              <a:pPr algn="ctr">
                <a:lnSpc>
                  <a:spcPts val="5879"/>
                </a:lnSpc>
              </a:pPr>
              <a:r>
                <a:rPr lang="en-US" sz="4199">
                  <a:solidFill>
                    <a:srgbClr val="FFFFFF"/>
                  </a:solidFill>
                  <a:latin typeface="Barlow Condensed Semi-Bold"/>
                </a:rPr>
                <a:t>4</a:t>
              </a:r>
            </a:p>
          </p:txBody>
        </p:sp>
      </p:grpSp>
      <p:grpSp>
        <p:nvGrpSpPr>
          <p:cNvPr id="18" name="Group 18"/>
          <p:cNvGrpSpPr/>
          <p:nvPr/>
        </p:nvGrpSpPr>
        <p:grpSpPr>
          <a:xfrm>
            <a:off x="6966578" y="5390070"/>
            <a:ext cx="1136393" cy="1110759"/>
            <a:chOff x="0" y="0"/>
            <a:chExt cx="304285" cy="297421"/>
          </a:xfrm>
        </p:grpSpPr>
        <p:sp>
          <p:nvSpPr>
            <p:cNvPr id="19" name="Freeform 19"/>
            <p:cNvSpPr/>
            <p:nvPr/>
          </p:nvSpPr>
          <p:spPr>
            <a:xfrm>
              <a:off x="0" y="0"/>
              <a:ext cx="304285" cy="297421"/>
            </a:xfrm>
            <a:custGeom>
              <a:avLst/>
              <a:gdLst/>
              <a:ahLst/>
              <a:cxnLst/>
              <a:rect l="l" t="t" r="r" b="b"/>
              <a:pathLst>
                <a:path w="304285" h="297421">
                  <a:moveTo>
                    <a:pt x="0" y="0"/>
                  </a:moveTo>
                  <a:lnTo>
                    <a:pt x="304285" y="0"/>
                  </a:lnTo>
                  <a:lnTo>
                    <a:pt x="304285" y="297421"/>
                  </a:lnTo>
                  <a:lnTo>
                    <a:pt x="0" y="297421"/>
                  </a:lnTo>
                  <a:close/>
                </a:path>
              </a:pathLst>
            </a:custGeom>
            <a:solidFill>
              <a:srgbClr val="1D7144"/>
            </a:solidFill>
          </p:spPr>
          <p:txBody>
            <a:bodyPr/>
            <a:lstStyle/>
            <a:p>
              <a:endParaRPr lang="es-CO"/>
            </a:p>
          </p:txBody>
        </p:sp>
        <p:sp>
          <p:nvSpPr>
            <p:cNvPr id="20" name="TextBox 20"/>
            <p:cNvSpPr txBox="1"/>
            <p:nvPr/>
          </p:nvSpPr>
          <p:spPr>
            <a:xfrm>
              <a:off x="0" y="-85725"/>
              <a:ext cx="304285" cy="383146"/>
            </a:xfrm>
            <a:prstGeom prst="rect">
              <a:avLst/>
            </a:prstGeom>
          </p:spPr>
          <p:txBody>
            <a:bodyPr lIns="50800" tIns="50800" rIns="50800" bIns="50800" rtlCol="0" anchor="ctr"/>
            <a:lstStyle/>
            <a:p>
              <a:pPr algn="ctr">
                <a:lnSpc>
                  <a:spcPts val="5879"/>
                </a:lnSpc>
              </a:pPr>
              <a:r>
                <a:rPr lang="en-US" sz="4199">
                  <a:solidFill>
                    <a:srgbClr val="FFFFFF"/>
                  </a:solidFill>
                  <a:latin typeface="Barlow Condensed Semi-Bold"/>
                </a:rPr>
                <a:t>5</a:t>
              </a:r>
            </a:p>
          </p:txBody>
        </p:sp>
      </p:grpSp>
      <p:grpSp>
        <p:nvGrpSpPr>
          <p:cNvPr id="21" name="Group 21"/>
          <p:cNvGrpSpPr/>
          <p:nvPr/>
        </p:nvGrpSpPr>
        <p:grpSpPr>
          <a:xfrm>
            <a:off x="6966578" y="7353396"/>
            <a:ext cx="1136393" cy="1110759"/>
            <a:chOff x="0" y="0"/>
            <a:chExt cx="304285" cy="297421"/>
          </a:xfrm>
        </p:grpSpPr>
        <p:sp>
          <p:nvSpPr>
            <p:cNvPr id="22" name="Freeform 22"/>
            <p:cNvSpPr/>
            <p:nvPr/>
          </p:nvSpPr>
          <p:spPr>
            <a:xfrm>
              <a:off x="0" y="0"/>
              <a:ext cx="304285" cy="297421"/>
            </a:xfrm>
            <a:custGeom>
              <a:avLst/>
              <a:gdLst/>
              <a:ahLst/>
              <a:cxnLst/>
              <a:rect l="l" t="t" r="r" b="b"/>
              <a:pathLst>
                <a:path w="304285" h="297421">
                  <a:moveTo>
                    <a:pt x="0" y="0"/>
                  </a:moveTo>
                  <a:lnTo>
                    <a:pt x="304285" y="0"/>
                  </a:lnTo>
                  <a:lnTo>
                    <a:pt x="304285" y="297421"/>
                  </a:lnTo>
                  <a:lnTo>
                    <a:pt x="0" y="297421"/>
                  </a:lnTo>
                  <a:close/>
                </a:path>
              </a:pathLst>
            </a:custGeom>
            <a:solidFill>
              <a:srgbClr val="1D7144"/>
            </a:solidFill>
          </p:spPr>
          <p:txBody>
            <a:bodyPr/>
            <a:lstStyle/>
            <a:p>
              <a:endParaRPr lang="es-CO"/>
            </a:p>
          </p:txBody>
        </p:sp>
        <p:sp>
          <p:nvSpPr>
            <p:cNvPr id="23" name="TextBox 23"/>
            <p:cNvSpPr txBox="1"/>
            <p:nvPr/>
          </p:nvSpPr>
          <p:spPr>
            <a:xfrm>
              <a:off x="0" y="-85725"/>
              <a:ext cx="304285" cy="383146"/>
            </a:xfrm>
            <a:prstGeom prst="rect">
              <a:avLst/>
            </a:prstGeom>
          </p:spPr>
          <p:txBody>
            <a:bodyPr lIns="50800" tIns="50800" rIns="50800" bIns="50800" rtlCol="0" anchor="ctr"/>
            <a:lstStyle/>
            <a:p>
              <a:pPr algn="ctr">
                <a:lnSpc>
                  <a:spcPts val="5879"/>
                </a:lnSpc>
              </a:pPr>
              <a:r>
                <a:rPr lang="en-US" sz="4199">
                  <a:solidFill>
                    <a:srgbClr val="FFFFFF"/>
                  </a:solidFill>
                  <a:latin typeface="Barlow Condensed Semi-Bold"/>
                </a:rPr>
                <a:t>6</a:t>
              </a:r>
            </a:p>
          </p:txBody>
        </p:sp>
      </p:grpSp>
      <p:grpSp>
        <p:nvGrpSpPr>
          <p:cNvPr id="24" name="Group 24"/>
          <p:cNvGrpSpPr/>
          <p:nvPr/>
        </p:nvGrpSpPr>
        <p:grpSpPr>
          <a:xfrm>
            <a:off x="12906455" y="3500921"/>
            <a:ext cx="1136393" cy="1110759"/>
            <a:chOff x="0" y="0"/>
            <a:chExt cx="304285" cy="297421"/>
          </a:xfrm>
        </p:grpSpPr>
        <p:sp>
          <p:nvSpPr>
            <p:cNvPr id="25" name="Freeform 25"/>
            <p:cNvSpPr/>
            <p:nvPr/>
          </p:nvSpPr>
          <p:spPr>
            <a:xfrm>
              <a:off x="0" y="0"/>
              <a:ext cx="304285" cy="297421"/>
            </a:xfrm>
            <a:custGeom>
              <a:avLst/>
              <a:gdLst/>
              <a:ahLst/>
              <a:cxnLst/>
              <a:rect l="l" t="t" r="r" b="b"/>
              <a:pathLst>
                <a:path w="304285" h="297421">
                  <a:moveTo>
                    <a:pt x="0" y="0"/>
                  </a:moveTo>
                  <a:lnTo>
                    <a:pt x="304285" y="0"/>
                  </a:lnTo>
                  <a:lnTo>
                    <a:pt x="304285" y="297421"/>
                  </a:lnTo>
                  <a:lnTo>
                    <a:pt x="0" y="297421"/>
                  </a:lnTo>
                  <a:close/>
                </a:path>
              </a:pathLst>
            </a:custGeom>
            <a:solidFill>
              <a:srgbClr val="1D7144"/>
            </a:solidFill>
          </p:spPr>
          <p:txBody>
            <a:bodyPr/>
            <a:lstStyle/>
            <a:p>
              <a:endParaRPr lang="es-CO"/>
            </a:p>
          </p:txBody>
        </p:sp>
        <p:sp>
          <p:nvSpPr>
            <p:cNvPr id="26" name="TextBox 26"/>
            <p:cNvSpPr txBox="1"/>
            <p:nvPr/>
          </p:nvSpPr>
          <p:spPr>
            <a:xfrm>
              <a:off x="0" y="-85725"/>
              <a:ext cx="304285" cy="383146"/>
            </a:xfrm>
            <a:prstGeom prst="rect">
              <a:avLst/>
            </a:prstGeom>
          </p:spPr>
          <p:txBody>
            <a:bodyPr lIns="50800" tIns="50800" rIns="50800" bIns="50800" rtlCol="0" anchor="ctr"/>
            <a:lstStyle/>
            <a:p>
              <a:pPr algn="ctr">
                <a:lnSpc>
                  <a:spcPts val="5879"/>
                </a:lnSpc>
              </a:pPr>
              <a:r>
                <a:rPr lang="en-US" sz="4199">
                  <a:solidFill>
                    <a:srgbClr val="FFFFFF"/>
                  </a:solidFill>
                  <a:latin typeface="Barlow Condensed Semi-Bold"/>
                </a:rPr>
                <a:t>7</a:t>
              </a:r>
            </a:p>
          </p:txBody>
        </p:sp>
      </p:grpSp>
      <p:sp>
        <p:nvSpPr>
          <p:cNvPr id="27" name="TextBox 27"/>
          <p:cNvSpPr txBox="1"/>
          <p:nvPr/>
        </p:nvSpPr>
        <p:spPr>
          <a:xfrm>
            <a:off x="2283043" y="3666021"/>
            <a:ext cx="3094656" cy="1024446"/>
          </a:xfrm>
          <a:prstGeom prst="rect">
            <a:avLst/>
          </a:prstGeom>
        </p:spPr>
        <p:txBody>
          <a:bodyPr lIns="0" tIns="0" rIns="0" bIns="0" rtlCol="0" anchor="t">
            <a:spAutoFit/>
          </a:bodyPr>
          <a:lstStyle/>
          <a:p>
            <a:pPr algn="l">
              <a:lnSpc>
                <a:spcPts val="4054"/>
              </a:lnSpc>
            </a:pPr>
            <a:r>
              <a:rPr lang="en-US" sz="2896">
                <a:solidFill>
                  <a:srgbClr val="000000"/>
                </a:solidFill>
                <a:latin typeface="Montserrat Light Bold"/>
              </a:rPr>
              <a:t>Objetivos</a:t>
            </a:r>
          </a:p>
          <a:p>
            <a:pPr algn="l">
              <a:lnSpc>
                <a:spcPts val="4054"/>
              </a:lnSpc>
            </a:pPr>
            <a:endParaRPr lang="en-US" sz="2896">
              <a:solidFill>
                <a:srgbClr val="000000"/>
              </a:solidFill>
              <a:latin typeface="Montserrat Light Bold"/>
            </a:endParaRPr>
          </a:p>
        </p:txBody>
      </p:sp>
      <p:sp>
        <p:nvSpPr>
          <p:cNvPr id="28" name="TextBox 28"/>
          <p:cNvSpPr txBox="1"/>
          <p:nvPr/>
        </p:nvSpPr>
        <p:spPr>
          <a:xfrm>
            <a:off x="2283043" y="5403660"/>
            <a:ext cx="3094656" cy="1044620"/>
          </a:xfrm>
          <a:prstGeom prst="rect">
            <a:avLst/>
          </a:prstGeom>
        </p:spPr>
        <p:txBody>
          <a:bodyPr lIns="0" tIns="0" rIns="0" bIns="0" rtlCol="0" anchor="t">
            <a:spAutoFit/>
          </a:bodyPr>
          <a:lstStyle/>
          <a:p>
            <a:pPr algn="l">
              <a:lnSpc>
                <a:spcPts val="4054"/>
              </a:lnSpc>
            </a:pPr>
            <a:r>
              <a:rPr lang="en-US" sz="2896">
                <a:solidFill>
                  <a:srgbClr val="000000"/>
                </a:solidFill>
                <a:latin typeface="Montserrat Light Bold"/>
              </a:rPr>
              <a:t>Preguntas de negocio</a:t>
            </a:r>
          </a:p>
        </p:txBody>
      </p:sp>
      <p:sp>
        <p:nvSpPr>
          <p:cNvPr id="29" name="TextBox 29"/>
          <p:cNvSpPr txBox="1"/>
          <p:nvPr/>
        </p:nvSpPr>
        <p:spPr>
          <a:xfrm>
            <a:off x="2283043" y="7428631"/>
            <a:ext cx="3094656" cy="1044620"/>
          </a:xfrm>
          <a:prstGeom prst="rect">
            <a:avLst/>
          </a:prstGeom>
        </p:spPr>
        <p:txBody>
          <a:bodyPr lIns="0" tIns="0" rIns="0" bIns="0" rtlCol="0" anchor="t">
            <a:spAutoFit/>
          </a:bodyPr>
          <a:lstStyle/>
          <a:p>
            <a:pPr algn="l">
              <a:lnSpc>
                <a:spcPts val="4054"/>
              </a:lnSpc>
            </a:pPr>
            <a:r>
              <a:rPr lang="en-US" sz="2896" dirty="0" err="1">
                <a:solidFill>
                  <a:srgbClr val="000000"/>
                </a:solidFill>
                <a:latin typeface="Montserrat Light Bold"/>
              </a:rPr>
              <a:t>Analisis</a:t>
            </a:r>
            <a:r>
              <a:rPr lang="en-US" sz="2896" dirty="0">
                <a:solidFill>
                  <a:srgbClr val="000000"/>
                </a:solidFill>
                <a:latin typeface="Montserrat Light Bold"/>
              </a:rPr>
              <a:t> Exploratorio</a:t>
            </a:r>
          </a:p>
        </p:txBody>
      </p:sp>
      <p:sp>
        <p:nvSpPr>
          <p:cNvPr id="30" name="TextBox 30"/>
          <p:cNvSpPr txBox="1"/>
          <p:nvPr/>
        </p:nvSpPr>
        <p:spPr>
          <a:xfrm>
            <a:off x="8224767" y="3505415"/>
            <a:ext cx="3094656" cy="514103"/>
          </a:xfrm>
          <a:prstGeom prst="rect">
            <a:avLst/>
          </a:prstGeom>
        </p:spPr>
        <p:txBody>
          <a:bodyPr lIns="0" tIns="0" rIns="0" bIns="0" rtlCol="0" anchor="t">
            <a:spAutoFit/>
          </a:bodyPr>
          <a:lstStyle/>
          <a:p>
            <a:pPr algn="l">
              <a:lnSpc>
                <a:spcPts val="4054"/>
              </a:lnSpc>
            </a:pPr>
            <a:r>
              <a:rPr lang="en-US" sz="2896">
                <a:solidFill>
                  <a:srgbClr val="000000"/>
                </a:solidFill>
                <a:latin typeface="Montserrat Light Bold"/>
              </a:rPr>
              <a:t>Red Neuronal</a:t>
            </a:r>
          </a:p>
        </p:txBody>
      </p:sp>
      <p:sp>
        <p:nvSpPr>
          <p:cNvPr id="31" name="TextBox 31"/>
          <p:cNvSpPr txBox="1"/>
          <p:nvPr/>
        </p:nvSpPr>
        <p:spPr>
          <a:xfrm>
            <a:off x="8224767" y="5619685"/>
            <a:ext cx="3094656" cy="514103"/>
          </a:xfrm>
          <a:prstGeom prst="rect">
            <a:avLst/>
          </a:prstGeom>
        </p:spPr>
        <p:txBody>
          <a:bodyPr lIns="0" tIns="0" rIns="0" bIns="0" rtlCol="0" anchor="t">
            <a:spAutoFit/>
          </a:bodyPr>
          <a:lstStyle/>
          <a:p>
            <a:pPr algn="l">
              <a:lnSpc>
                <a:spcPts val="4054"/>
              </a:lnSpc>
            </a:pPr>
            <a:r>
              <a:rPr lang="en-US" sz="2896">
                <a:solidFill>
                  <a:srgbClr val="000000"/>
                </a:solidFill>
                <a:latin typeface="Montserrat Light Bold"/>
              </a:rPr>
              <a:t>Resultados</a:t>
            </a:r>
          </a:p>
        </p:txBody>
      </p:sp>
      <p:sp>
        <p:nvSpPr>
          <p:cNvPr id="32" name="TextBox 32"/>
          <p:cNvSpPr txBox="1"/>
          <p:nvPr/>
        </p:nvSpPr>
        <p:spPr>
          <a:xfrm>
            <a:off x="8224767" y="7584729"/>
            <a:ext cx="4061823" cy="514103"/>
          </a:xfrm>
          <a:prstGeom prst="rect">
            <a:avLst/>
          </a:prstGeom>
        </p:spPr>
        <p:txBody>
          <a:bodyPr lIns="0" tIns="0" rIns="0" bIns="0" rtlCol="0" anchor="t">
            <a:spAutoFit/>
          </a:bodyPr>
          <a:lstStyle/>
          <a:p>
            <a:pPr algn="l">
              <a:lnSpc>
                <a:spcPts val="4054"/>
              </a:lnSpc>
            </a:pPr>
            <a:r>
              <a:rPr lang="en-US" sz="2896">
                <a:solidFill>
                  <a:srgbClr val="000000"/>
                </a:solidFill>
                <a:latin typeface="Montserrat Light Bold"/>
              </a:rPr>
              <a:t>Tablero/Herramienta</a:t>
            </a:r>
          </a:p>
        </p:txBody>
      </p:sp>
      <p:sp>
        <p:nvSpPr>
          <p:cNvPr id="33" name="TextBox 33"/>
          <p:cNvSpPr txBox="1"/>
          <p:nvPr/>
        </p:nvSpPr>
        <p:spPr>
          <a:xfrm>
            <a:off x="14164644" y="3666021"/>
            <a:ext cx="3094656" cy="514103"/>
          </a:xfrm>
          <a:prstGeom prst="rect">
            <a:avLst/>
          </a:prstGeom>
        </p:spPr>
        <p:txBody>
          <a:bodyPr lIns="0" tIns="0" rIns="0" bIns="0" rtlCol="0" anchor="t">
            <a:spAutoFit/>
          </a:bodyPr>
          <a:lstStyle/>
          <a:p>
            <a:pPr algn="l">
              <a:lnSpc>
                <a:spcPts val="4054"/>
              </a:lnSpc>
            </a:pPr>
            <a:r>
              <a:rPr lang="en-US" sz="2896">
                <a:solidFill>
                  <a:srgbClr val="000000"/>
                </a:solidFill>
                <a:latin typeface="Montserrat Light Bold"/>
              </a:rPr>
              <a:t>Conclusiones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3788064" y="2307485"/>
            <a:ext cx="10711873" cy="6950815"/>
          </a:xfrm>
          <a:custGeom>
            <a:avLst/>
            <a:gdLst/>
            <a:ahLst/>
            <a:cxnLst/>
            <a:rect l="l" t="t" r="r" b="b"/>
            <a:pathLst>
              <a:path w="10711873" h="6950815">
                <a:moveTo>
                  <a:pt x="0" y="0"/>
                </a:moveTo>
                <a:lnTo>
                  <a:pt x="10711872" y="0"/>
                </a:lnTo>
                <a:lnTo>
                  <a:pt x="10711872" y="6950815"/>
                </a:lnTo>
                <a:lnTo>
                  <a:pt x="0" y="6950815"/>
                </a:lnTo>
                <a:lnTo>
                  <a:pt x="0" y="0"/>
                </a:lnTo>
                <a:close/>
              </a:path>
            </a:pathLst>
          </a:custGeom>
          <a:blipFill>
            <a:blip r:embed="rId2"/>
            <a:stretch>
              <a:fillRect/>
            </a:stretch>
          </a:blipFill>
        </p:spPr>
        <p:txBody>
          <a:bodyPr/>
          <a:lstStyle/>
          <a:p>
            <a:endParaRPr lang="es-CO"/>
          </a:p>
        </p:txBody>
      </p:sp>
      <p:sp>
        <p:nvSpPr>
          <p:cNvPr id="3" name="TextBox 3"/>
          <p:cNvSpPr txBox="1"/>
          <p:nvPr/>
        </p:nvSpPr>
        <p:spPr>
          <a:xfrm>
            <a:off x="263773" y="335027"/>
            <a:ext cx="18024227" cy="1365134"/>
          </a:xfrm>
          <a:prstGeom prst="rect">
            <a:avLst/>
          </a:prstGeom>
        </p:spPr>
        <p:txBody>
          <a:bodyPr lIns="0" tIns="0" rIns="0" bIns="0" rtlCol="0" anchor="t">
            <a:spAutoFit/>
          </a:bodyPr>
          <a:lstStyle/>
          <a:p>
            <a:pPr algn="ctr">
              <a:lnSpc>
                <a:spcPts val="5320"/>
              </a:lnSpc>
            </a:pPr>
            <a:r>
              <a:rPr lang="en-US" sz="3800">
                <a:solidFill>
                  <a:srgbClr val="004A26"/>
                </a:solidFill>
                <a:latin typeface="Montserrat Light Bold"/>
              </a:rPr>
              <a:t>ERROR ABSOLUTO MEDIO DURANTE 20 EPOCAS PARA VALIDACIÓN Y ENTRENAMIENTO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954210" y="76200"/>
          <a:ext cx="10881178" cy="10134600"/>
        </p:xfrm>
        <a:graphic>
          <a:graphicData uri="http://schemas.openxmlformats.org/drawingml/2006/table">
            <a:tbl>
              <a:tblPr/>
              <a:tblGrid>
                <a:gridCol w="2304961">
                  <a:extLst>
                    <a:ext uri="{9D8B030D-6E8A-4147-A177-3AD203B41FA5}">
                      <a16:colId xmlns:a16="http://schemas.microsoft.com/office/drawing/2014/main" val="20000"/>
                    </a:ext>
                  </a:extLst>
                </a:gridCol>
                <a:gridCol w="1911635">
                  <a:extLst>
                    <a:ext uri="{9D8B030D-6E8A-4147-A177-3AD203B41FA5}">
                      <a16:colId xmlns:a16="http://schemas.microsoft.com/office/drawing/2014/main" val="20001"/>
                    </a:ext>
                  </a:extLst>
                </a:gridCol>
                <a:gridCol w="2135795">
                  <a:extLst>
                    <a:ext uri="{9D8B030D-6E8A-4147-A177-3AD203B41FA5}">
                      <a16:colId xmlns:a16="http://schemas.microsoft.com/office/drawing/2014/main" val="20002"/>
                    </a:ext>
                  </a:extLst>
                </a:gridCol>
                <a:gridCol w="2045043">
                  <a:extLst>
                    <a:ext uri="{9D8B030D-6E8A-4147-A177-3AD203B41FA5}">
                      <a16:colId xmlns:a16="http://schemas.microsoft.com/office/drawing/2014/main" val="20003"/>
                    </a:ext>
                  </a:extLst>
                </a:gridCol>
                <a:gridCol w="2483745">
                  <a:extLst>
                    <a:ext uri="{9D8B030D-6E8A-4147-A177-3AD203B41FA5}">
                      <a16:colId xmlns:a16="http://schemas.microsoft.com/office/drawing/2014/main" val="20004"/>
                    </a:ext>
                  </a:extLst>
                </a:gridCol>
              </a:tblGrid>
              <a:tr h="1689100">
                <a:tc>
                  <a:txBody>
                    <a:bodyPr/>
                    <a:lstStyle/>
                    <a:p>
                      <a:pPr algn="l">
                        <a:lnSpc>
                          <a:spcPts val="2799"/>
                        </a:lnSpc>
                        <a:defRPr/>
                      </a:pPr>
                      <a:endParaRPr lang="en-US" sz="1100"/>
                    </a:p>
                    <a:p>
                      <a:pPr algn="l">
                        <a:lnSpc>
                          <a:spcPts val="2799"/>
                        </a:lnSpc>
                      </a:pPr>
                      <a:r>
                        <a:rPr lang="en-US" sz="1999">
                          <a:solidFill>
                            <a:srgbClr val="000000"/>
                          </a:solidFill>
                          <a:latin typeface="Poppins Medium"/>
                        </a:rPr>
                        <a:t>  Modelo</a:t>
                      </a:r>
                    </a:p>
                    <a:p>
                      <a:pPr algn="l">
                        <a:lnSpc>
                          <a:spcPts val="2799"/>
                        </a:lnSpc>
                      </a:pPr>
                      <a:r>
                        <a:rPr lang="en-US" sz="1999">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Poppins Medium"/>
                        </a:rPr>
                        <a:t>  Mejor combinación</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Poppins Medium"/>
                        </a:rPr>
                        <a:t>  MAE</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Poppins Medium"/>
                        </a:rPr>
                        <a:t>  MSE</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Poppins Medium"/>
                        </a:rPr>
                        <a:t>  Epocas</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89100">
                <a:tc>
                  <a:txBody>
                    <a:bodyPr/>
                    <a:lstStyle/>
                    <a:p>
                      <a:pPr algn="l">
                        <a:lnSpc>
                          <a:spcPts val="2520"/>
                        </a:lnSpc>
                        <a:defRPr/>
                      </a:pPr>
                      <a:endParaRPr lang="en-US" sz="1100"/>
                    </a:p>
                    <a:p>
                      <a:pPr algn="l">
                        <a:lnSpc>
                          <a:spcPts val="2520"/>
                        </a:lnSpc>
                      </a:pPr>
                      <a:r>
                        <a:rPr lang="en-US" sz="1800">
                          <a:solidFill>
                            <a:srgbClr val="000000"/>
                          </a:solidFill>
                          <a:latin typeface="Poppins Medium"/>
                        </a:rPr>
                        <a:t>  Matemáticas</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Poppins Medium"/>
                        </a:rPr>
                        <a:t>  1 capa, 500 neuronas</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Poppins Medium"/>
                        </a:rPr>
                        <a:t>  6.9985</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Poppins Medium"/>
                        </a:rPr>
                        <a:t>  80.4204</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Poppins Medium"/>
                        </a:rPr>
                        <a:t>  24</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89100">
                <a:tc>
                  <a:txBody>
                    <a:bodyPr/>
                    <a:lstStyle/>
                    <a:p>
                      <a:pPr algn="l">
                        <a:lnSpc>
                          <a:spcPts val="2520"/>
                        </a:lnSpc>
                        <a:defRPr/>
                      </a:pPr>
                      <a:endParaRPr lang="en-US" sz="1100"/>
                    </a:p>
                    <a:p>
                      <a:pPr algn="l">
                        <a:lnSpc>
                          <a:spcPts val="2520"/>
                        </a:lnSpc>
                      </a:pPr>
                      <a:r>
                        <a:rPr lang="en-US" sz="1800">
                          <a:solidFill>
                            <a:srgbClr val="000000"/>
                          </a:solidFill>
                          <a:latin typeface="Poppins Medium"/>
                        </a:rPr>
                        <a:t>  Ciencias Sociales</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Poppins Medium"/>
                        </a:rPr>
                        <a:t>  1 capa, 200 neuronas</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Poppins Medium"/>
                        </a:rPr>
                        <a:t>  7.6546</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Poppins Medium"/>
                        </a:rPr>
                        <a:t>  94.687</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Poppins Medium"/>
                        </a:rPr>
                        <a:t>  25</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89100">
                <a:tc>
                  <a:txBody>
                    <a:bodyPr/>
                    <a:lstStyle/>
                    <a:p>
                      <a:pPr algn="l">
                        <a:lnSpc>
                          <a:spcPts val="2520"/>
                        </a:lnSpc>
                        <a:defRPr/>
                      </a:pPr>
                      <a:endParaRPr lang="en-US" sz="1100"/>
                    </a:p>
                    <a:p>
                      <a:pPr algn="l">
                        <a:lnSpc>
                          <a:spcPts val="2520"/>
                        </a:lnSpc>
                      </a:pPr>
                      <a:r>
                        <a:rPr lang="en-US" sz="1800">
                          <a:solidFill>
                            <a:srgbClr val="000000"/>
                          </a:solidFill>
                          <a:latin typeface="Poppins Medium"/>
                        </a:rPr>
                        <a:t>  Ciencias Naturales</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Poppins Medium"/>
                        </a:rPr>
                        <a:t>  1 capa, 200 neuronas</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Poppins Medium"/>
                        </a:rPr>
                        <a:t>  6.4281</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Poppins Medium"/>
                        </a:rPr>
                        <a:t>  66.8379</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Poppins Medium"/>
                        </a:rPr>
                        <a:t>  20</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89100">
                <a:tc>
                  <a:txBody>
                    <a:bodyPr/>
                    <a:lstStyle/>
                    <a:p>
                      <a:pPr algn="l">
                        <a:lnSpc>
                          <a:spcPts val="2520"/>
                        </a:lnSpc>
                        <a:defRPr/>
                      </a:pPr>
                      <a:endParaRPr lang="en-US" sz="1100"/>
                    </a:p>
                    <a:p>
                      <a:pPr algn="l">
                        <a:lnSpc>
                          <a:spcPts val="2520"/>
                        </a:lnSpc>
                      </a:pPr>
                      <a:r>
                        <a:rPr lang="en-US" sz="1800">
                          <a:solidFill>
                            <a:srgbClr val="000000"/>
                          </a:solidFill>
                          <a:latin typeface="Poppins Medium"/>
                        </a:rPr>
                        <a:t>  Lectura Critica</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Poppins Medium"/>
                        </a:rPr>
                        <a:t>  1 capa, 500 neuronas</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Poppins Medium"/>
                        </a:rPr>
                        <a:t>  6.5301</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Poppins Medium"/>
                        </a:rPr>
                        <a:t>  69.1332</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Poppins Medium"/>
                        </a:rPr>
                        <a:t>  20</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689100">
                <a:tc>
                  <a:txBody>
                    <a:bodyPr/>
                    <a:lstStyle/>
                    <a:p>
                      <a:pPr algn="l">
                        <a:lnSpc>
                          <a:spcPts val="2520"/>
                        </a:lnSpc>
                        <a:defRPr/>
                      </a:pPr>
                      <a:r>
                        <a:rPr lang="en-US" sz="1800">
                          <a:solidFill>
                            <a:srgbClr val="000000"/>
                          </a:solidFill>
                          <a:latin typeface="Poppins Medium"/>
                        </a:rPr>
                        <a:t>Ingles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Poppins Medium"/>
                        </a:rPr>
                        <a:t>  1 capa, 500 neuronas</a:t>
                      </a:r>
                    </a:p>
                    <a:p>
                      <a:pPr algn="l">
                        <a:lnSpc>
                          <a:spcPts val="2520"/>
                        </a:lnSpc>
                      </a:pPr>
                      <a:r>
                        <a:rPr lang="en-US" sz="1800">
                          <a:solidFill>
                            <a:srgbClr val="000000"/>
                          </a:solidFill>
                          <a:latin typeface="Poppins Medium"/>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Poppins Medium"/>
                        </a:rPr>
                        <a:t>7.1201</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Poppins Medium"/>
                        </a:rPr>
                        <a:t>85.2222</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Poppins Medium"/>
                        </a:rPr>
                        <a:t>20</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extBox 3"/>
          <p:cNvSpPr txBox="1"/>
          <p:nvPr/>
        </p:nvSpPr>
        <p:spPr>
          <a:xfrm>
            <a:off x="469519" y="2186740"/>
            <a:ext cx="5514879" cy="5291208"/>
          </a:xfrm>
          <a:prstGeom prst="rect">
            <a:avLst/>
          </a:prstGeom>
        </p:spPr>
        <p:txBody>
          <a:bodyPr lIns="0" tIns="0" rIns="0" bIns="0" rtlCol="0" anchor="t">
            <a:spAutoFit/>
          </a:bodyPr>
          <a:lstStyle/>
          <a:p>
            <a:pPr algn="ctr">
              <a:lnSpc>
                <a:spcPts val="5879"/>
              </a:lnSpc>
            </a:pPr>
            <a:r>
              <a:rPr lang="en-US" sz="4199">
                <a:solidFill>
                  <a:srgbClr val="004A26"/>
                </a:solidFill>
                <a:latin typeface="Montserrat Light Bold"/>
              </a:rPr>
              <a:t>RESULTADOS DE MEJOR COMBINANCIÓN HIPERARAMETROS, RESULTADO MAE Y MSE Y EPOCAS UTILIZADAS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AutoShape 2"/>
          <p:cNvSpPr/>
          <p:nvPr/>
        </p:nvSpPr>
        <p:spPr>
          <a:xfrm>
            <a:off x="0" y="0"/>
            <a:ext cx="8453749" cy="10287000"/>
          </a:xfrm>
          <a:prstGeom prst="rect">
            <a:avLst/>
          </a:prstGeom>
          <a:solidFill>
            <a:srgbClr val="9DC6EC"/>
          </a:solidFill>
        </p:spPr>
        <p:txBody>
          <a:bodyPr/>
          <a:lstStyle/>
          <a:p>
            <a:endParaRPr lang="es-CO"/>
          </a:p>
        </p:txBody>
      </p:sp>
      <p:sp>
        <p:nvSpPr>
          <p:cNvPr id="3" name="Freeform 3"/>
          <p:cNvSpPr/>
          <p:nvPr/>
        </p:nvSpPr>
        <p:spPr>
          <a:xfrm>
            <a:off x="0" y="0"/>
            <a:ext cx="8453749" cy="10287000"/>
          </a:xfrm>
          <a:custGeom>
            <a:avLst/>
            <a:gdLst/>
            <a:ahLst/>
            <a:cxnLst/>
            <a:rect l="l" t="t" r="r" b="b"/>
            <a:pathLst>
              <a:path w="8453749" h="10287000">
                <a:moveTo>
                  <a:pt x="0" y="0"/>
                </a:moveTo>
                <a:lnTo>
                  <a:pt x="8453749" y="0"/>
                </a:lnTo>
                <a:lnTo>
                  <a:pt x="8453749" y="10287000"/>
                </a:lnTo>
                <a:lnTo>
                  <a:pt x="0" y="10287000"/>
                </a:lnTo>
                <a:lnTo>
                  <a:pt x="0" y="0"/>
                </a:lnTo>
                <a:close/>
              </a:path>
            </a:pathLst>
          </a:custGeom>
          <a:blipFill>
            <a:blip r:embed="rId2"/>
            <a:stretch>
              <a:fillRect l="-12500" r="-69800"/>
            </a:stretch>
          </a:blipFill>
        </p:spPr>
        <p:txBody>
          <a:bodyPr/>
          <a:lstStyle/>
          <a:p>
            <a:endParaRPr lang="es-CO"/>
          </a:p>
        </p:txBody>
      </p:sp>
      <p:grpSp>
        <p:nvGrpSpPr>
          <p:cNvPr id="4" name="Group 4"/>
          <p:cNvGrpSpPr/>
          <p:nvPr/>
        </p:nvGrpSpPr>
        <p:grpSpPr>
          <a:xfrm>
            <a:off x="10626602" y="3912831"/>
            <a:ext cx="5746204" cy="1619824"/>
            <a:chOff x="0" y="0"/>
            <a:chExt cx="7661605" cy="2159766"/>
          </a:xfrm>
        </p:grpSpPr>
        <p:sp>
          <p:nvSpPr>
            <p:cNvPr id="5" name="TextBox 5"/>
            <p:cNvSpPr txBox="1"/>
            <p:nvPr/>
          </p:nvSpPr>
          <p:spPr>
            <a:xfrm>
              <a:off x="0" y="-5547"/>
              <a:ext cx="7661605" cy="1275627"/>
            </a:xfrm>
            <a:prstGeom prst="rect">
              <a:avLst/>
            </a:prstGeom>
          </p:spPr>
          <p:txBody>
            <a:bodyPr lIns="0" tIns="0" rIns="0" bIns="0" rtlCol="0" anchor="t">
              <a:spAutoFit/>
            </a:bodyPr>
            <a:lstStyle/>
            <a:p>
              <a:pPr marL="0" lvl="0" indent="0" algn="l">
                <a:lnSpc>
                  <a:spcPts val="7680"/>
                </a:lnSpc>
                <a:spcBef>
                  <a:spcPct val="0"/>
                </a:spcBef>
              </a:pPr>
              <a:r>
                <a:rPr lang="en-US" sz="6400">
                  <a:solidFill>
                    <a:srgbClr val="004A26"/>
                  </a:solidFill>
                  <a:latin typeface="Poppins Medium"/>
                </a:rPr>
                <a:t>Resultados</a:t>
              </a:r>
            </a:p>
          </p:txBody>
        </p:sp>
        <p:sp>
          <p:nvSpPr>
            <p:cNvPr id="6" name="TextBox 6"/>
            <p:cNvSpPr txBox="1"/>
            <p:nvPr/>
          </p:nvSpPr>
          <p:spPr>
            <a:xfrm>
              <a:off x="0" y="1433281"/>
              <a:ext cx="7661605" cy="720938"/>
            </a:xfrm>
            <a:prstGeom prst="rect">
              <a:avLst/>
            </a:prstGeom>
          </p:spPr>
          <p:txBody>
            <a:bodyPr lIns="0" tIns="0" rIns="0" bIns="0" rtlCol="0" anchor="t">
              <a:spAutoFit/>
            </a:bodyPr>
            <a:lstStyle/>
            <a:p>
              <a:pPr algn="l">
                <a:lnSpc>
                  <a:spcPts val="4320"/>
                </a:lnSpc>
              </a:pPr>
              <a:r>
                <a:rPr lang="en-US" sz="3600" spc="89">
                  <a:solidFill>
                    <a:srgbClr val="000000"/>
                  </a:solidFill>
                  <a:latin typeface="Poppins Light"/>
                </a:rPr>
                <a:t>— PARTE 5</a:t>
              </a:r>
            </a:p>
          </p:txBody>
        </p:sp>
      </p:grpSp>
      <p:sp>
        <p:nvSpPr>
          <p:cNvPr id="7" name="TextBox 7"/>
          <p:cNvSpPr txBox="1"/>
          <p:nvPr/>
        </p:nvSpPr>
        <p:spPr>
          <a:xfrm>
            <a:off x="13018287" y="820692"/>
            <a:ext cx="4241013" cy="199688"/>
          </a:xfrm>
          <a:prstGeom prst="rect">
            <a:avLst/>
          </a:prstGeom>
        </p:spPr>
        <p:txBody>
          <a:bodyPr lIns="0" tIns="0" rIns="0" bIns="0" rtlCol="0" anchor="t">
            <a:spAutoFit/>
          </a:bodyPr>
          <a:lstStyle/>
          <a:p>
            <a:pPr algn="r">
              <a:lnSpc>
                <a:spcPts val="1680"/>
              </a:lnSpc>
            </a:pPr>
            <a:r>
              <a:rPr lang="en-US" sz="1400" spc="98">
                <a:solidFill>
                  <a:srgbClr val="000000"/>
                </a:solidFill>
                <a:latin typeface="Poppins Medium"/>
              </a:rPr>
              <a:t>Septiembre/2021</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664287" y="411462"/>
            <a:ext cx="728826" cy="758207"/>
          </a:xfrm>
          <a:custGeom>
            <a:avLst/>
            <a:gdLst/>
            <a:ahLst/>
            <a:cxnLst/>
            <a:rect l="l" t="t" r="r" b="b"/>
            <a:pathLst>
              <a:path w="728826" h="758207">
                <a:moveTo>
                  <a:pt x="0" y="0"/>
                </a:moveTo>
                <a:lnTo>
                  <a:pt x="728826" y="0"/>
                </a:lnTo>
                <a:lnTo>
                  <a:pt x="728826" y="758207"/>
                </a:lnTo>
                <a:lnTo>
                  <a:pt x="0" y="758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3" name="TextBox 3"/>
          <p:cNvSpPr txBox="1"/>
          <p:nvPr/>
        </p:nvSpPr>
        <p:spPr>
          <a:xfrm>
            <a:off x="1645967" y="335262"/>
            <a:ext cx="16189392" cy="2750686"/>
          </a:xfrm>
          <a:prstGeom prst="rect">
            <a:avLst/>
          </a:prstGeom>
        </p:spPr>
        <p:txBody>
          <a:bodyPr lIns="0" tIns="0" rIns="0" bIns="0" rtlCol="0" anchor="t">
            <a:spAutoFit/>
          </a:bodyPr>
          <a:lstStyle/>
          <a:p>
            <a:pPr algn="just">
              <a:lnSpc>
                <a:spcPts val="5314"/>
              </a:lnSpc>
              <a:spcBef>
                <a:spcPct val="0"/>
              </a:spcBef>
            </a:pPr>
            <a:r>
              <a:rPr lang="en-US" sz="3796">
                <a:solidFill>
                  <a:srgbClr val="000000"/>
                </a:solidFill>
                <a:latin typeface="Montserrat Light Bold"/>
              </a:rPr>
              <a:t>El MAE más bajo (indicando la menor magnitud de error absoluto) se obtiene en Ciencias Naturales con un valor de 6.4281, seguido de Lectura Crítica (6.5301) y Matemáticas (6.9985). </a:t>
            </a:r>
          </a:p>
        </p:txBody>
      </p:sp>
      <p:sp>
        <p:nvSpPr>
          <p:cNvPr id="4" name="Freeform 4"/>
          <p:cNvSpPr/>
          <p:nvPr/>
        </p:nvSpPr>
        <p:spPr>
          <a:xfrm>
            <a:off x="664287" y="3697298"/>
            <a:ext cx="728826" cy="758207"/>
          </a:xfrm>
          <a:custGeom>
            <a:avLst/>
            <a:gdLst/>
            <a:ahLst/>
            <a:cxnLst/>
            <a:rect l="l" t="t" r="r" b="b"/>
            <a:pathLst>
              <a:path w="728826" h="758207">
                <a:moveTo>
                  <a:pt x="0" y="0"/>
                </a:moveTo>
                <a:lnTo>
                  <a:pt x="728826" y="0"/>
                </a:lnTo>
                <a:lnTo>
                  <a:pt x="728826" y="758207"/>
                </a:lnTo>
                <a:lnTo>
                  <a:pt x="0" y="758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5" name="TextBox 5"/>
          <p:cNvSpPr txBox="1"/>
          <p:nvPr/>
        </p:nvSpPr>
        <p:spPr>
          <a:xfrm>
            <a:off x="1645967" y="3621098"/>
            <a:ext cx="16189392" cy="2750686"/>
          </a:xfrm>
          <a:prstGeom prst="rect">
            <a:avLst/>
          </a:prstGeom>
        </p:spPr>
        <p:txBody>
          <a:bodyPr lIns="0" tIns="0" rIns="0" bIns="0" rtlCol="0" anchor="t">
            <a:spAutoFit/>
          </a:bodyPr>
          <a:lstStyle/>
          <a:p>
            <a:pPr algn="just">
              <a:lnSpc>
                <a:spcPts val="5314"/>
              </a:lnSpc>
              <a:spcBef>
                <a:spcPct val="0"/>
              </a:spcBef>
            </a:pPr>
            <a:r>
              <a:rPr lang="en-US" sz="3796">
                <a:solidFill>
                  <a:srgbClr val="000000"/>
                </a:solidFill>
                <a:latin typeface="Montserrat Light Bold"/>
              </a:rPr>
              <a:t>El MSE más bajo (indicando la menor variabilidad del error) también se observa en Ciencias Naturales con un valor de 66.8379, seguido de Lectura Crítica (69.1332) y Matemáticas (80.4204).</a:t>
            </a:r>
          </a:p>
        </p:txBody>
      </p:sp>
      <p:sp>
        <p:nvSpPr>
          <p:cNvPr id="6" name="Freeform 6"/>
          <p:cNvSpPr/>
          <p:nvPr/>
        </p:nvSpPr>
        <p:spPr>
          <a:xfrm>
            <a:off x="664287" y="6983133"/>
            <a:ext cx="728826" cy="758207"/>
          </a:xfrm>
          <a:custGeom>
            <a:avLst/>
            <a:gdLst/>
            <a:ahLst/>
            <a:cxnLst/>
            <a:rect l="l" t="t" r="r" b="b"/>
            <a:pathLst>
              <a:path w="728826" h="758207">
                <a:moveTo>
                  <a:pt x="0" y="0"/>
                </a:moveTo>
                <a:lnTo>
                  <a:pt x="728826" y="0"/>
                </a:lnTo>
                <a:lnTo>
                  <a:pt x="728826" y="758207"/>
                </a:lnTo>
                <a:lnTo>
                  <a:pt x="0" y="758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TextBox 7"/>
          <p:cNvSpPr txBox="1"/>
          <p:nvPr/>
        </p:nvSpPr>
        <p:spPr>
          <a:xfrm>
            <a:off x="1645967" y="6906933"/>
            <a:ext cx="16189392" cy="2750686"/>
          </a:xfrm>
          <a:prstGeom prst="rect">
            <a:avLst/>
          </a:prstGeom>
        </p:spPr>
        <p:txBody>
          <a:bodyPr lIns="0" tIns="0" rIns="0" bIns="0" rtlCol="0" anchor="t">
            <a:spAutoFit/>
          </a:bodyPr>
          <a:lstStyle/>
          <a:p>
            <a:pPr algn="just">
              <a:lnSpc>
                <a:spcPts val="5314"/>
              </a:lnSpc>
              <a:spcBef>
                <a:spcPct val="0"/>
              </a:spcBef>
            </a:pPr>
            <a:r>
              <a:rPr lang="en-US" sz="3796">
                <a:solidFill>
                  <a:srgbClr val="000000"/>
                </a:solidFill>
                <a:latin typeface="Montserrat Light Bold"/>
              </a:rPr>
              <a:t>Los modelos con más neuronas (500) convergen más rápido durante el entrenamiento (Necesitan menos epocas) y en la mayoria de casos dan mejores resultados. Se podria evaluar con mas neuronas en futuros modelos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AutoShape 2"/>
          <p:cNvSpPr/>
          <p:nvPr/>
        </p:nvSpPr>
        <p:spPr>
          <a:xfrm>
            <a:off x="0" y="0"/>
            <a:ext cx="8453749" cy="10287000"/>
          </a:xfrm>
          <a:prstGeom prst="rect">
            <a:avLst/>
          </a:prstGeom>
          <a:solidFill>
            <a:srgbClr val="9DC6EC"/>
          </a:solidFill>
        </p:spPr>
        <p:txBody>
          <a:bodyPr/>
          <a:lstStyle/>
          <a:p>
            <a:endParaRPr lang="es-CO"/>
          </a:p>
        </p:txBody>
      </p:sp>
      <p:sp>
        <p:nvSpPr>
          <p:cNvPr id="3" name="Freeform 3"/>
          <p:cNvSpPr/>
          <p:nvPr/>
        </p:nvSpPr>
        <p:spPr>
          <a:xfrm>
            <a:off x="-163633" y="0"/>
            <a:ext cx="8617382" cy="10287000"/>
          </a:xfrm>
          <a:custGeom>
            <a:avLst/>
            <a:gdLst/>
            <a:ahLst/>
            <a:cxnLst/>
            <a:rect l="l" t="t" r="r" b="b"/>
            <a:pathLst>
              <a:path w="8617382" h="10287000">
                <a:moveTo>
                  <a:pt x="0" y="0"/>
                </a:moveTo>
                <a:lnTo>
                  <a:pt x="8617382" y="0"/>
                </a:lnTo>
                <a:lnTo>
                  <a:pt x="8617382" y="10287000"/>
                </a:lnTo>
                <a:lnTo>
                  <a:pt x="0" y="10287000"/>
                </a:lnTo>
                <a:lnTo>
                  <a:pt x="0" y="0"/>
                </a:lnTo>
                <a:close/>
              </a:path>
            </a:pathLst>
          </a:custGeom>
          <a:blipFill>
            <a:blip r:embed="rId2"/>
            <a:stretch>
              <a:fillRect l="-12500" r="-12500"/>
            </a:stretch>
          </a:blipFill>
        </p:spPr>
        <p:txBody>
          <a:bodyPr/>
          <a:lstStyle/>
          <a:p>
            <a:endParaRPr lang="es-CO"/>
          </a:p>
        </p:txBody>
      </p:sp>
      <p:grpSp>
        <p:nvGrpSpPr>
          <p:cNvPr id="4" name="Group 4"/>
          <p:cNvGrpSpPr/>
          <p:nvPr/>
        </p:nvGrpSpPr>
        <p:grpSpPr>
          <a:xfrm>
            <a:off x="10626602" y="3434471"/>
            <a:ext cx="5746204" cy="2576544"/>
            <a:chOff x="0" y="0"/>
            <a:chExt cx="7661605" cy="3435392"/>
          </a:xfrm>
        </p:grpSpPr>
        <p:sp>
          <p:nvSpPr>
            <p:cNvPr id="5" name="TextBox 5"/>
            <p:cNvSpPr txBox="1"/>
            <p:nvPr/>
          </p:nvSpPr>
          <p:spPr>
            <a:xfrm>
              <a:off x="0" y="-5547"/>
              <a:ext cx="7661605" cy="2551253"/>
            </a:xfrm>
            <a:prstGeom prst="rect">
              <a:avLst/>
            </a:prstGeom>
          </p:spPr>
          <p:txBody>
            <a:bodyPr lIns="0" tIns="0" rIns="0" bIns="0" rtlCol="0" anchor="t">
              <a:spAutoFit/>
            </a:bodyPr>
            <a:lstStyle/>
            <a:p>
              <a:pPr marL="0" lvl="0" indent="0" algn="l">
                <a:lnSpc>
                  <a:spcPts val="7680"/>
                </a:lnSpc>
                <a:spcBef>
                  <a:spcPct val="0"/>
                </a:spcBef>
              </a:pPr>
              <a:r>
                <a:rPr lang="en-US" sz="6400">
                  <a:solidFill>
                    <a:srgbClr val="004A26"/>
                  </a:solidFill>
                  <a:latin typeface="Poppins Medium"/>
                </a:rPr>
                <a:t>Tablero interactivo</a:t>
              </a:r>
            </a:p>
          </p:txBody>
        </p:sp>
        <p:sp>
          <p:nvSpPr>
            <p:cNvPr id="6" name="TextBox 6"/>
            <p:cNvSpPr txBox="1"/>
            <p:nvPr/>
          </p:nvSpPr>
          <p:spPr>
            <a:xfrm>
              <a:off x="0" y="2708908"/>
              <a:ext cx="7661605" cy="720938"/>
            </a:xfrm>
            <a:prstGeom prst="rect">
              <a:avLst/>
            </a:prstGeom>
          </p:spPr>
          <p:txBody>
            <a:bodyPr lIns="0" tIns="0" rIns="0" bIns="0" rtlCol="0" anchor="t">
              <a:spAutoFit/>
            </a:bodyPr>
            <a:lstStyle/>
            <a:p>
              <a:pPr algn="l">
                <a:lnSpc>
                  <a:spcPts val="4320"/>
                </a:lnSpc>
              </a:pPr>
              <a:r>
                <a:rPr lang="en-US" sz="3600" spc="89">
                  <a:solidFill>
                    <a:srgbClr val="000000"/>
                  </a:solidFill>
                  <a:latin typeface="Poppins Light"/>
                </a:rPr>
                <a:t>— PARTE 6</a:t>
              </a:r>
            </a:p>
          </p:txBody>
        </p:sp>
      </p:grpSp>
      <p:sp>
        <p:nvSpPr>
          <p:cNvPr id="7" name="TextBox 7"/>
          <p:cNvSpPr txBox="1"/>
          <p:nvPr/>
        </p:nvSpPr>
        <p:spPr>
          <a:xfrm>
            <a:off x="13018287" y="820692"/>
            <a:ext cx="4241013" cy="199688"/>
          </a:xfrm>
          <a:prstGeom prst="rect">
            <a:avLst/>
          </a:prstGeom>
        </p:spPr>
        <p:txBody>
          <a:bodyPr lIns="0" tIns="0" rIns="0" bIns="0" rtlCol="0" anchor="t">
            <a:spAutoFit/>
          </a:bodyPr>
          <a:lstStyle/>
          <a:p>
            <a:pPr algn="r">
              <a:lnSpc>
                <a:spcPts val="1680"/>
              </a:lnSpc>
            </a:pPr>
            <a:r>
              <a:rPr lang="en-US" sz="1400" spc="98">
                <a:solidFill>
                  <a:srgbClr val="000000"/>
                </a:solidFill>
                <a:latin typeface="Poppins Medium"/>
              </a:rPr>
              <a:t>Septiembre/2021</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9591132" cy="4488358"/>
          </a:xfrm>
          <a:custGeom>
            <a:avLst/>
            <a:gdLst/>
            <a:ahLst/>
            <a:cxnLst/>
            <a:rect l="l" t="t" r="r" b="b"/>
            <a:pathLst>
              <a:path w="9591132" h="4488358">
                <a:moveTo>
                  <a:pt x="0" y="0"/>
                </a:moveTo>
                <a:lnTo>
                  <a:pt x="9591132" y="0"/>
                </a:lnTo>
                <a:lnTo>
                  <a:pt x="9591132" y="4488358"/>
                </a:lnTo>
                <a:lnTo>
                  <a:pt x="0" y="4488358"/>
                </a:lnTo>
                <a:lnTo>
                  <a:pt x="0" y="0"/>
                </a:lnTo>
                <a:close/>
              </a:path>
            </a:pathLst>
          </a:custGeom>
          <a:blipFill>
            <a:blip r:embed="rId2"/>
            <a:stretch>
              <a:fillRect/>
            </a:stretch>
          </a:blipFill>
        </p:spPr>
        <p:txBody>
          <a:bodyPr/>
          <a:lstStyle/>
          <a:p>
            <a:endParaRPr lang="es-CO"/>
          </a:p>
        </p:txBody>
      </p:sp>
      <p:sp>
        <p:nvSpPr>
          <p:cNvPr id="3" name="Freeform 3"/>
          <p:cNvSpPr/>
          <p:nvPr/>
        </p:nvSpPr>
        <p:spPr>
          <a:xfrm>
            <a:off x="12183825" y="2066260"/>
            <a:ext cx="5075475" cy="5985421"/>
          </a:xfrm>
          <a:custGeom>
            <a:avLst/>
            <a:gdLst/>
            <a:ahLst/>
            <a:cxnLst/>
            <a:rect l="l" t="t" r="r" b="b"/>
            <a:pathLst>
              <a:path w="5075475" h="5985421">
                <a:moveTo>
                  <a:pt x="0" y="0"/>
                </a:moveTo>
                <a:lnTo>
                  <a:pt x="5075475" y="0"/>
                </a:lnTo>
                <a:lnTo>
                  <a:pt x="5075475" y="5985421"/>
                </a:lnTo>
                <a:lnTo>
                  <a:pt x="0" y="5985421"/>
                </a:lnTo>
                <a:lnTo>
                  <a:pt x="0" y="0"/>
                </a:lnTo>
                <a:close/>
              </a:path>
            </a:pathLst>
          </a:custGeom>
          <a:blipFill>
            <a:blip r:embed="rId3"/>
            <a:stretch>
              <a:fillRect/>
            </a:stretch>
          </a:blipFill>
        </p:spPr>
        <p:txBody>
          <a:bodyPr/>
          <a:lstStyle/>
          <a:p>
            <a:endParaRPr lang="es-CO"/>
          </a:p>
        </p:txBody>
      </p:sp>
      <p:sp>
        <p:nvSpPr>
          <p:cNvPr id="4" name="Freeform 4"/>
          <p:cNvSpPr/>
          <p:nvPr/>
        </p:nvSpPr>
        <p:spPr>
          <a:xfrm>
            <a:off x="6538991" y="6462644"/>
            <a:ext cx="3366269" cy="3366269"/>
          </a:xfrm>
          <a:custGeom>
            <a:avLst/>
            <a:gdLst/>
            <a:ahLst/>
            <a:cxnLst/>
            <a:rect l="l" t="t" r="r" b="b"/>
            <a:pathLst>
              <a:path w="3366269" h="3366269">
                <a:moveTo>
                  <a:pt x="0" y="0"/>
                </a:moveTo>
                <a:lnTo>
                  <a:pt x="3366269" y="0"/>
                </a:lnTo>
                <a:lnTo>
                  <a:pt x="3366269" y="3366268"/>
                </a:lnTo>
                <a:lnTo>
                  <a:pt x="0" y="3366268"/>
                </a:lnTo>
                <a:lnTo>
                  <a:pt x="0" y="0"/>
                </a:lnTo>
                <a:close/>
              </a:path>
            </a:pathLst>
          </a:custGeom>
          <a:blipFill>
            <a:blip r:embed="rId4"/>
            <a:stretch>
              <a:fillRect/>
            </a:stretch>
          </a:blipFill>
        </p:spPr>
        <p:txBody>
          <a:bodyPr/>
          <a:lstStyle/>
          <a:p>
            <a:endParaRPr lang="es-CO"/>
          </a:p>
        </p:txBody>
      </p:sp>
      <p:sp>
        <p:nvSpPr>
          <p:cNvPr id="5" name="TextBox 5"/>
          <p:cNvSpPr txBox="1"/>
          <p:nvPr/>
        </p:nvSpPr>
        <p:spPr>
          <a:xfrm>
            <a:off x="12183825" y="8107678"/>
            <a:ext cx="5075475" cy="1505067"/>
          </a:xfrm>
          <a:prstGeom prst="rect">
            <a:avLst/>
          </a:prstGeom>
        </p:spPr>
        <p:txBody>
          <a:bodyPr lIns="0" tIns="0" rIns="0" bIns="0" rtlCol="0" anchor="t">
            <a:spAutoFit/>
          </a:bodyPr>
          <a:lstStyle/>
          <a:p>
            <a:pPr algn="ctr">
              <a:lnSpc>
                <a:spcPts val="2934"/>
              </a:lnSpc>
              <a:spcBef>
                <a:spcPct val="0"/>
              </a:spcBef>
            </a:pPr>
            <a:r>
              <a:rPr lang="en-US" sz="2096">
                <a:solidFill>
                  <a:srgbClr val="000000"/>
                </a:solidFill>
                <a:latin typeface="Montserrat Light Bold"/>
              </a:rPr>
              <a:t>Fuente:https://www.elpais.com.co/servicios/resultados-del-icfes-desde-que-puntaje-se-considera-bueno-2448.html</a:t>
            </a:r>
          </a:p>
        </p:txBody>
      </p:sp>
      <p:sp>
        <p:nvSpPr>
          <p:cNvPr id="6" name="TextBox 6"/>
          <p:cNvSpPr txBox="1"/>
          <p:nvPr/>
        </p:nvSpPr>
        <p:spPr>
          <a:xfrm>
            <a:off x="1028700" y="5764014"/>
            <a:ext cx="8876560" cy="744961"/>
          </a:xfrm>
          <a:prstGeom prst="rect">
            <a:avLst/>
          </a:prstGeom>
        </p:spPr>
        <p:txBody>
          <a:bodyPr lIns="0" tIns="0" rIns="0" bIns="0" rtlCol="0" anchor="t">
            <a:spAutoFit/>
          </a:bodyPr>
          <a:lstStyle/>
          <a:p>
            <a:pPr algn="ctr">
              <a:lnSpc>
                <a:spcPts val="2934"/>
              </a:lnSpc>
              <a:spcBef>
                <a:spcPct val="0"/>
              </a:spcBef>
            </a:pPr>
            <a:r>
              <a:rPr lang="en-US" sz="2096">
                <a:solidFill>
                  <a:srgbClr val="000000"/>
                </a:solidFill>
                <a:latin typeface="Montserrat Light Bold"/>
              </a:rPr>
              <a:t>Fuente: https://universate.co/pruebas-icfes-saber/que-puntaje-icfes-es-bueno/</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1899230" y="1028700"/>
            <a:ext cx="728826" cy="758207"/>
          </a:xfrm>
          <a:custGeom>
            <a:avLst/>
            <a:gdLst/>
            <a:ahLst/>
            <a:cxnLst/>
            <a:rect l="l" t="t" r="r" b="b"/>
            <a:pathLst>
              <a:path w="728826" h="758207">
                <a:moveTo>
                  <a:pt x="0" y="0"/>
                </a:moveTo>
                <a:lnTo>
                  <a:pt x="728827" y="0"/>
                </a:lnTo>
                <a:lnTo>
                  <a:pt x="728827" y="758207"/>
                </a:lnTo>
                <a:lnTo>
                  <a:pt x="0" y="758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3" name="Freeform 3"/>
          <p:cNvSpPr/>
          <p:nvPr/>
        </p:nvSpPr>
        <p:spPr>
          <a:xfrm>
            <a:off x="1899230" y="3150818"/>
            <a:ext cx="728826" cy="758207"/>
          </a:xfrm>
          <a:custGeom>
            <a:avLst/>
            <a:gdLst/>
            <a:ahLst/>
            <a:cxnLst/>
            <a:rect l="l" t="t" r="r" b="b"/>
            <a:pathLst>
              <a:path w="728826" h="758207">
                <a:moveTo>
                  <a:pt x="0" y="0"/>
                </a:moveTo>
                <a:lnTo>
                  <a:pt x="728827" y="0"/>
                </a:lnTo>
                <a:lnTo>
                  <a:pt x="728827" y="758207"/>
                </a:lnTo>
                <a:lnTo>
                  <a:pt x="0" y="758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4" name="Freeform 4"/>
          <p:cNvSpPr/>
          <p:nvPr/>
        </p:nvSpPr>
        <p:spPr>
          <a:xfrm>
            <a:off x="1899230" y="5208149"/>
            <a:ext cx="728826" cy="758207"/>
          </a:xfrm>
          <a:custGeom>
            <a:avLst/>
            <a:gdLst/>
            <a:ahLst/>
            <a:cxnLst/>
            <a:rect l="l" t="t" r="r" b="b"/>
            <a:pathLst>
              <a:path w="728826" h="758207">
                <a:moveTo>
                  <a:pt x="0" y="0"/>
                </a:moveTo>
                <a:lnTo>
                  <a:pt x="728827" y="0"/>
                </a:lnTo>
                <a:lnTo>
                  <a:pt x="728827" y="758207"/>
                </a:lnTo>
                <a:lnTo>
                  <a:pt x="0" y="758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5" name="TextBox 5"/>
          <p:cNvSpPr txBox="1"/>
          <p:nvPr/>
        </p:nvSpPr>
        <p:spPr>
          <a:xfrm>
            <a:off x="3717633" y="1005926"/>
            <a:ext cx="8630678" cy="780981"/>
          </a:xfrm>
          <a:prstGeom prst="rect">
            <a:avLst/>
          </a:prstGeom>
        </p:spPr>
        <p:txBody>
          <a:bodyPr lIns="0" tIns="0" rIns="0" bIns="0" rtlCol="0" anchor="t">
            <a:spAutoFit/>
          </a:bodyPr>
          <a:lstStyle/>
          <a:p>
            <a:pPr algn="ctr">
              <a:lnSpc>
                <a:spcPts val="6154"/>
              </a:lnSpc>
              <a:spcBef>
                <a:spcPct val="0"/>
              </a:spcBef>
            </a:pPr>
            <a:r>
              <a:rPr lang="en-US" sz="4396">
                <a:solidFill>
                  <a:srgbClr val="000000"/>
                </a:solidFill>
                <a:latin typeface="Montserrat Light Bold"/>
              </a:rPr>
              <a:t>Mejora del proceso educativo</a:t>
            </a:r>
          </a:p>
        </p:txBody>
      </p:sp>
      <p:sp>
        <p:nvSpPr>
          <p:cNvPr id="6" name="TextBox 6"/>
          <p:cNvSpPr txBox="1"/>
          <p:nvPr/>
        </p:nvSpPr>
        <p:spPr>
          <a:xfrm>
            <a:off x="3717633" y="3065093"/>
            <a:ext cx="6830805" cy="780981"/>
          </a:xfrm>
          <a:prstGeom prst="rect">
            <a:avLst/>
          </a:prstGeom>
        </p:spPr>
        <p:txBody>
          <a:bodyPr lIns="0" tIns="0" rIns="0" bIns="0" rtlCol="0" anchor="t">
            <a:spAutoFit/>
          </a:bodyPr>
          <a:lstStyle/>
          <a:p>
            <a:pPr algn="ctr">
              <a:lnSpc>
                <a:spcPts val="6154"/>
              </a:lnSpc>
              <a:spcBef>
                <a:spcPct val="0"/>
              </a:spcBef>
            </a:pPr>
            <a:r>
              <a:rPr lang="en-US" sz="4396">
                <a:solidFill>
                  <a:srgbClr val="000000"/>
                </a:solidFill>
                <a:latin typeface="Montserrat Light Bold"/>
              </a:rPr>
              <a:t>Orientación Vocacional</a:t>
            </a:r>
          </a:p>
        </p:txBody>
      </p:sp>
      <p:sp>
        <p:nvSpPr>
          <p:cNvPr id="7" name="TextBox 7"/>
          <p:cNvSpPr txBox="1"/>
          <p:nvPr/>
        </p:nvSpPr>
        <p:spPr>
          <a:xfrm>
            <a:off x="3717633" y="5122424"/>
            <a:ext cx="7647601" cy="780981"/>
          </a:xfrm>
          <a:prstGeom prst="rect">
            <a:avLst/>
          </a:prstGeom>
        </p:spPr>
        <p:txBody>
          <a:bodyPr lIns="0" tIns="0" rIns="0" bIns="0" rtlCol="0" anchor="t">
            <a:spAutoFit/>
          </a:bodyPr>
          <a:lstStyle/>
          <a:p>
            <a:pPr algn="ctr">
              <a:lnSpc>
                <a:spcPts val="6154"/>
              </a:lnSpc>
              <a:spcBef>
                <a:spcPct val="0"/>
              </a:spcBef>
            </a:pPr>
            <a:r>
              <a:rPr lang="en-US" sz="4396">
                <a:solidFill>
                  <a:srgbClr val="000000"/>
                </a:solidFill>
                <a:latin typeface="Montserrat Light Bold"/>
              </a:rPr>
              <a:t>Optimización de Recursos</a:t>
            </a:r>
          </a:p>
        </p:txBody>
      </p:sp>
      <p:sp>
        <p:nvSpPr>
          <p:cNvPr id="8" name="TextBox 8"/>
          <p:cNvSpPr txBox="1"/>
          <p:nvPr/>
        </p:nvSpPr>
        <p:spPr>
          <a:xfrm>
            <a:off x="3768531" y="7179755"/>
            <a:ext cx="10750938" cy="780981"/>
          </a:xfrm>
          <a:prstGeom prst="rect">
            <a:avLst/>
          </a:prstGeom>
        </p:spPr>
        <p:txBody>
          <a:bodyPr lIns="0" tIns="0" rIns="0" bIns="0" rtlCol="0" anchor="t">
            <a:spAutoFit/>
          </a:bodyPr>
          <a:lstStyle/>
          <a:p>
            <a:pPr algn="ctr">
              <a:lnSpc>
                <a:spcPts val="6154"/>
              </a:lnSpc>
              <a:spcBef>
                <a:spcPct val="0"/>
              </a:spcBef>
            </a:pPr>
            <a:r>
              <a:rPr lang="en-US" sz="4396">
                <a:solidFill>
                  <a:srgbClr val="000000"/>
                </a:solidFill>
                <a:latin typeface="Montserrat Light Bold"/>
              </a:rPr>
              <a:t>Monitoreo y Evaluación del Progreso</a:t>
            </a:r>
          </a:p>
        </p:txBody>
      </p:sp>
      <p:sp>
        <p:nvSpPr>
          <p:cNvPr id="9" name="Freeform 9"/>
          <p:cNvSpPr/>
          <p:nvPr/>
        </p:nvSpPr>
        <p:spPr>
          <a:xfrm>
            <a:off x="1899230" y="7202530"/>
            <a:ext cx="728826" cy="758207"/>
          </a:xfrm>
          <a:custGeom>
            <a:avLst/>
            <a:gdLst/>
            <a:ahLst/>
            <a:cxnLst/>
            <a:rect l="l" t="t" r="r" b="b"/>
            <a:pathLst>
              <a:path w="728826" h="758207">
                <a:moveTo>
                  <a:pt x="0" y="0"/>
                </a:moveTo>
                <a:lnTo>
                  <a:pt x="728827" y="0"/>
                </a:lnTo>
                <a:lnTo>
                  <a:pt x="728827" y="758206"/>
                </a:lnTo>
                <a:lnTo>
                  <a:pt x="0" y="758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82209" y="2221967"/>
            <a:ext cx="6677091" cy="6293158"/>
          </a:xfrm>
          <a:custGeom>
            <a:avLst/>
            <a:gdLst/>
            <a:ahLst/>
            <a:cxnLst/>
            <a:rect l="l" t="t" r="r" b="b"/>
            <a:pathLst>
              <a:path w="6677091" h="6293158">
                <a:moveTo>
                  <a:pt x="0" y="0"/>
                </a:moveTo>
                <a:lnTo>
                  <a:pt x="6677091" y="0"/>
                </a:lnTo>
                <a:lnTo>
                  <a:pt x="6677091" y="6293158"/>
                </a:lnTo>
                <a:lnTo>
                  <a:pt x="0" y="6293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3" name="TextBox 3"/>
          <p:cNvSpPr txBox="1"/>
          <p:nvPr/>
        </p:nvSpPr>
        <p:spPr>
          <a:xfrm>
            <a:off x="1408903" y="2130128"/>
            <a:ext cx="7735097" cy="3238419"/>
          </a:xfrm>
          <a:prstGeom prst="rect">
            <a:avLst/>
          </a:prstGeom>
        </p:spPr>
        <p:txBody>
          <a:bodyPr lIns="0" tIns="0" rIns="0" bIns="0" rtlCol="0" anchor="t">
            <a:spAutoFit/>
          </a:bodyPr>
          <a:lstStyle/>
          <a:p>
            <a:pPr algn="l">
              <a:lnSpc>
                <a:spcPts val="8520"/>
              </a:lnSpc>
            </a:pPr>
            <a:r>
              <a:rPr lang="en-US" sz="7100">
                <a:solidFill>
                  <a:srgbClr val="006693"/>
                </a:solidFill>
                <a:latin typeface="Montserrat Ultra-Bold"/>
              </a:rPr>
              <a:t>Pruebenlo por ustedes mismos</a:t>
            </a:r>
          </a:p>
        </p:txBody>
      </p:sp>
      <p:sp>
        <p:nvSpPr>
          <p:cNvPr id="4" name="TextBox 4"/>
          <p:cNvSpPr txBox="1"/>
          <p:nvPr/>
        </p:nvSpPr>
        <p:spPr>
          <a:xfrm>
            <a:off x="1408903" y="6007330"/>
            <a:ext cx="7735097" cy="971442"/>
          </a:xfrm>
          <a:prstGeom prst="rect">
            <a:avLst/>
          </a:prstGeom>
        </p:spPr>
        <p:txBody>
          <a:bodyPr lIns="0" tIns="0" rIns="0" bIns="0" rtlCol="0" anchor="t">
            <a:spAutoFit/>
          </a:bodyPr>
          <a:lstStyle/>
          <a:p>
            <a:pPr algn="l">
              <a:lnSpc>
                <a:spcPts val="7680"/>
              </a:lnSpc>
            </a:pPr>
            <a:r>
              <a:rPr lang="en-US" sz="6400">
                <a:solidFill>
                  <a:srgbClr val="006693"/>
                </a:solidFill>
                <a:latin typeface="Montserrat Ultra-Bold"/>
              </a:rPr>
              <a:t>Link herramienta:</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AutoShape 2"/>
          <p:cNvSpPr/>
          <p:nvPr/>
        </p:nvSpPr>
        <p:spPr>
          <a:xfrm>
            <a:off x="0" y="0"/>
            <a:ext cx="8453749" cy="10287000"/>
          </a:xfrm>
          <a:prstGeom prst="rect">
            <a:avLst/>
          </a:prstGeom>
          <a:solidFill>
            <a:srgbClr val="9DC6EC"/>
          </a:solidFill>
        </p:spPr>
        <p:txBody>
          <a:bodyPr/>
          <a:lstStyle/>
          <a:p>
            <a:endParaRPr lang="es-CO"/>
          </a:p>
        </p:txBody>
      </p:sp>
      <p:sp>
        <p:nvSpPr>
          <p:cNvPr id="3" name="Freeform 3"/>
          <p:cNvSpPr/>
          <p:nvPr/>
        </p:nvSpPr>
        <p:spPr>
          <a:xfrm>
            <a:off x="-1316773" y="0"/>
            <a:ext cx="9770523" cy="10287000"/>
          </a:xfrm>
          <a:custGeom>
            <a:avLst/>
            <a:gdLst/>
            <a:ahLst/>
            <a:cxnLst/>
            <a:rect l="l" t="t" r="r" b="b"/>
            <a:pathLst>
              <a:path w="9770523" h="10287000">
                <a:moveTo>
                  <a:pt x="0" y="0"/>
                </a:moveTo>
                <a:lnTo>
                  <a:pt x="9770522" y="0"/>
                </a:lnTo>
                <a:lnTo>
                  <a:pt x="9770522" y="10287000"/>
                </a:lnTo>
                <a:lnTo>
                  <a:pt x="0" y="10287000"/>
                </a:lnTo>
                <a:lnTo>
                  <a:pt x="0" y="0"/>
                </a:lnTo>
                <a:close/>
              </a:path>
            </a:pathLst>
          </a:custGeom>
          <a:blipFill>
            <a:blip r:embed="rId2"/>
            <a:stretch>
              <a:fillRect l="-10815" r="-42328"/>
            </a:stretch>
          </a:blipFill>
        </p:spPr>
        <p:txBody>
          <a:bodyPr/>
          <a:lstStyle/>
          <a:p>
            <a:endParaRPr lang="es-CO"/>
          </a:p>
        </p:txBody>
      </p:sp>
      <p:grpSp>
        <p:nvGrpSpPr>
          <p:cNvPr id="4" name="Group 4"/>
          <p:cNvGrpSpPr/>
          <p:nvPr/>
        </p:nvGrpSpPr>
        <p:grpSpPr>
          <a:xfrm>
            <a:off x="10626602" y="3912831"/>
            <a:ext cx="5746204" cy="1619824"/>
            <a:chOff x="0" y="0"/>
            <a:chExt cx="7661605" cy="2159766"/>
          </a:xfrm>
        </p:grpSpPr>
        <p:sp>
          <p:nvSpPr>
            <p:cNvPr id="5" name="TextBox 5"/>
            <p:cNvSpPr txBox="1"/>
            <p:nvPr/>
          </p:nvSpPr>
          <p:spPr>
            <a:xfrm>
              <a:off x="0" y="-5547"/>
              <a:ext cx="7661605" cy="1275627"/>
            </a:xfrm>
            <a:prstGeom prst="rect">
              <a:avLst/>
            </a:prstGeom>
          </p:spPr>
          <p:txBody>
            <a:bodyPr lIns="0" tIns="0" rIns="0" bIns="0" rtlCol="0" anchor="t">
              <a:spAutoFit/>
            </a:bodyPr>
            <a:lstStyle/>
            <a:p>
              <a:pPr marL="0" lvl="0" indent="0" algn="l">
                <a:lnSpc>
                  <a:spcPts val="7680"/>
                </a:lnSpc>
                <a:spcBef>
                  <a:spcPct val="0"/>
                </a:spcBef>
              </a:pPr>
              <a:r>
                <a:rPr lang="en-US" sz="6400">
                  <a:solidFill>
                    <a:srgbClr val="004A26"/>
                  </a:solidFill>
                  <a:latin typeface="Poppins Medium"/>
                </a:rPr>
                <a:t>Conclusiones</a:t>
              </a:r>
            </a:p>
          </p:txBody>
        </p:sp>
        <p:sp>
          <p:nvSpPr>
            <p:cNvPr id="6" name="TextBox 6"/>
            <p:cNvSpPr txBox="1"/>
            <p:nvPr/>
          </p:nvSpPr>
          <p:spPr>
            <a:xfrm>
              <a:off x="0" y="1433281"/>
              <a:ext cx="7661605" cy="720938"/>
            </a:xfrm>
            <a:prstGeom prst="rect">
              <a:avLst/>
            </a:prstGeom>
          </p:spPr>
          <p:txBody>
            <a:bodyPr lIns="0" tIns="0" rIns="0" bIns="0" rtlCol="0" anchor="t">
              <a:spAutoFit/>
            </a:bodyPr>
            <a:lstStyle/>
            <a:p>
              <a:pPr algn="l">
                <a:lnSpc>
                  <a:spcPts val="4320"/>
                </a:lnSpc>
              </a:pPr>
              <a:r>
                <a:rPr lang="en-US" sz="3600" spc="89">
                  <a:solidFill>
                    <a:srgbClr val="000000"/>
                  </a:solidFill>
                  <a:latin typeface="Poppins Light"/>
                </a:rPr>
                <a:t>— PARTE 7</a:t>
              </a:r>
            </a:p>
          </p:txBody>
        </p:sp>
      </p:grpSp>
      <p:sp>
        <p:nvSpPr>
          <p:cNvPr id="7" name="TextBox 7"/>
          <p:cNvSpPr txBox="1"/>
          <p:nvPr/>
        </p:nvSpPr>
        <p:spPr>
          <a:xfrm>
            <a:off x="13018287" y="820692"/>
            <a:ext cx="4241013" cy="199688"/>
          </a:xfrm>
          <a:prstGeom prst="rect">
            <a:avLst/>
          </a:prstGeom>
        </p:spPr>
        <p:txBody>
          <a:bodyPr lIns="0" tIns="0" rIns="0" bIns="0" rtlCol="0" anchor="t">
            <a:spAutoFit/>
          </a:bodyPr>
          <a:lstStyle/>
          <a:p>
            <a:pPr algn="r">
              <a:lnSpc>
                <a:spcPts val="1680"/>
              </a:lnSpc>
            </a:pPr>
            <a:r>
              <a:rPr lang="en-US" sz="1400" spc="98">
                <a:solidFill>
                  <a:srgbClr val="000000"/>
                </a:solidFill>
                <a:latin typeface="Poppins Medium"/>
              </a:rPr>
              <a:t>Septiembre/2021</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664287" y="3846074"/>
            <a:ext cx="728826" cy="758207"/>
          </a:xfrm>
          <a:custGeom>
            <a:avLst/>
            <a:gdLst/>
            <a:ahLst/>
            <a:cxnLst/>
            <a:rect l="l" t="t" r="r" b="b"/>
            <a:pathLst>
              <a:path w="728826" h="758207">
                <a:moveTo>
                  <a:pt x="0" y="0"/>
                </a:moveTo>
                <a:lnTo>
                  <a:pt x="728826" y="0"/>
                </a:lnTo>
                <a:lnTo>
                  <a:pt x="728826" y="758207"/>
                </a:lnTo>
                <a:lnTo>
                  <a:pt x="0" y="758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3" name="TextBox 3"/>
          <p:cNvSpPr txBox="1"/>
          <p:nvPr/>
        </p:nvSpPr>
        <p:spPr>
          <a:xfrm>
            <a:off x="1645967" y="6828760"/>
            <a:ext cx="16189392" cy="3201738"/>
          </a:xfrm>
          <a:prstGeom prst="rect">
            <a:avLst/>
          </a:prstGeom>
        </p:spPr>
        <p:txBody>
          <a:bodyPr lIns="0" tIns="0" rIns="0" bIns="0" rtlCol="0" anchor="t">
            <a:spAutoFit/>
          </a:bodyPr>
          <a:lstStyle/>
          <a:p>
            <a:pPr algn="just">
              <a:lnSpc>
                <a:spcPts val="6154"/>
              </a:lnSpc>
              <a:spcBef>
                <a:spcPct val="0"/>
              </a:spcBef>
            </a:pPr>
            <a:r>
              <a:rPr lang="en-US" sz="4396">
                <a:solidFill>
                  <a:srgbClr val="000000"/>
                </a:solidFill>
                <a:latin typeface="Montserrat Light Bold"/>
              </a:rPr>
              <a:t>Los errores absolutos y cuadrados no son excesivamente altos, indicando que la herramienta tiene una capacidad razonable para predecir el rendimiento de los estudiantes.</a:t>
            </a:r>
          </a:p>
        </p:txBody>
      </p:sp>
      <p:sp>
        <p:nvSpPr>
          <p:cNvPr id="4" name="Freeform 4"/>
          <p:cNvSpPr/>
          <p:nvPr/>
        </p:nvSpPr>
        <p:spPr>
          <a:xfrm>
            <a:off x="664287" y="6914485"/>
            <a:ext cx="728826" cy="758207"/>
          </a:xfrm>
          <a:custGeom>
            <a:avLst/>
            <a:gdLst/>
            <a:ahLst/>
            <a:cxnLst/>
            <a:rect l="l" t="t" r="r" b="b"/>
            <a:pathLst>
              <a:path w="728826" h="758207">
                <a:moveTo>
                  <a:pt x="0" y="0"/>
                </a:moveTo>
                <a:lnTo>
                  <a:pt x="728826" y="0"/>
                </a:lnTo>
                <a:lnTo>
                  <a:pt x="728826" y="758207"/>
                </a:lnTo>
                <a:lnTo>
                  <a:pt x="0" y="758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5" name="TextBox 5"/>
          <p:cNvSpPr txBox="1"/>
          <p:nvPr/>
        </p:nvSpPr>
        <p:spPr>
          <a:xfrm>
            <a:off x="1645967" y="3760349"/>
            <a:ext cx="16189392" cy="2394819"/>
          </a:xfrm>
          <a:prstGeom prst="rect">
            <a:avLst/>
          </a:prstGeom>
        </p:spPr>
        <p:txBody>
          <a:bodyPr lIns="0" tIns="0" rIns="0" bIns="0" rtlCol="0" anchor="t">
            <a:spAutoFit/>
          </a:bodyPr>
          <a:lstStyle/>
          <a:p>
            <a:pPr algn="just">
              <a:lnSpc>
                <a:spcPts val="6154"/>
              </a:lnSpc>
              <a:spcBef>
                <a:spcPct val="0"/>
              </a:spcBef>
            </a:pPr>
            <a:r>
              <a:rPr lang="en-US" sz="4396">
                <a:solidFill>
                  <a:srgbClr val="000000"/>
                </a:solidFill>
                <a:latin typeface="Montserrat Light Bold"/>
              </a:rPr>
              <a:t>Probar configuraciones adicionales de capas y neuronas, así como técnicas de regularización, para mejorar la precisión del modelo.</a:t>
            </a:r>
          </a:p>
        </p:txBody>
      </p:sp>
      <p:sp>
        <p:nvSpPr>
          <p:cNvPr id="6" name="Freeform 6"/>
          <p:cNvSpPr/>
          <p:nvPr/>
        </p:nvSpPr>
        <p:spPr>
          <a:xfrm>
            <a:off x="664287" y="1028700"/>
            <a:ext cx="728826" cy="758207"/>
          </a:xfrm>
          <a:custGeom>
            <a:avLst/>
            <a:gdLst/>
            <a:ahLst/>
            <a:cxnLst/>
            <a:rect l="l" t="t" r="r" b="b"/>
            <a:pathLst>
              <a:path w="728826" h="758207">
                <a:moveTo>
                  <a:pt x="0" y="0"/>
                </a:moveTo>
                <a:lnTo>
                  <a:pt x="728826" y="0"/>
                </a:lnTo>
                <a:lnTo>
                  <a:pt x="728826" y="758207"/>
                </a:lnTo>
                <a:lnTo>
                  <a:pt x="0" y="758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TextBox 7"/>
          <p:cNvSpPr txBox="1"/>
          <p:nvPr/>
        </p:nvSpPr>
        <p:spPr>
          <a:xfrm>
            <a:off x="1645967" y="942975"/>
            <a:ext cx="16189392" cy="2402937"/>
          </a:xfrm>
          <a:prstGeom prst="rect">
            <a:avLst/>
          </a:prstGeom>
        </p:spPr>
        <p:txBody>
          <a:bodyPr lIns="0" tIns="0" rIns="0" bIns="0" rtlCol="0" anchor="t">
            <a:spAutoFit/>
          </a:bodyPr>
          <a:lstStyle/>
          <a:p>
            <a:pPr algn="just">
              <a:lnSpc>
                <a:spcPts val="6154"/>
              </a:lnSpc>
              <a:spcBef>
                <a:spcPct val="0"/>
              </a:spcBef>
            </a:pPr>
            <a:r>
              <a:rPr lang="en-US" sz="4396">
                <a:solidFill>
                  <a:srgbClr val="000000"/>
                </a:solidFill>
                <a:latin typeface="Montserrat Light Bold"/>
              </a:rPr>
              <a:t>Los factores sociales y el contexto del evaluado juegan un rol fundamental en el desempeño que este pueda tener durante las pruebas.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9834251" y="0"/>
            <a:ext cx="8453749" cy="10287000"/>
            <a:chOff x="0" y="0"/>
            <a:chExt cx="2859663" cy="3479800"/>
          </a:xfrm>
        </p:grpSpPr>
        <p:sp>
          <p:nvSpPr>
            <p:cNvPr id="3" name="Freeform 3"/>
            <p:cNvSpPr/>
            <p:nvPr/>
          </p:nvSpPr>
          <p:spPr>
            <a:xfrm>
              <a:off x="0" y="0"/>
              <a:ext cx="2859663" cy="3479800"/>
            </a:xfrm>
            <a:custGeom>
              <a:avLst/>
              <a:gdLst/>
              <a:ahLst/>
              <a:cxnLst/>
              <a:rect l="l" t="t" r="r" b="b"/>
              <a:pathLst>
                <a:path w="2859663" h="3479800">
                  <a:moveTo>
                    <a:pt x="0" y="0"/>
                  </a:moveTo>
                  <a:lnTo>
                    <a:pt x="2859663" y="0"/>
                  </a:lnTo>
                  <a:lnTo>
                    <a:pt x="2859663" y="3479800"/>
                  </a:lnTo>
                  <a:lnTo>
                    <a:pt x="0" y="3479800"/>
                  </a:lnTo>
                  <a:close/>
                </a:path>
              </a:pathLst>
            </a:custGeom>
            <a:solidFill>
              <a:srgbClr val="1D7144"/>
            </a:solidFill>
          </p:spPr>
          <p:txBody>
            <a:bodyPr/>
            <a:lstStyle/>
            <a:p>
              <a:endParaRPr lang="es-CO"/>
            </a:p>
          </p:txBody>
        </p:sp>
      </p:grpSp>
      <p:sp>
        <p:nvSpPr>
          <p:cNvPr id="4" name="Freeform 4"/>
          <p:cNvSpPr/>
          <p:nvPr/>
        </p:nvSpPr>
        <p:spPr>
          <a:xfrm>
            <a:off x="9834251" y="0"/>
            <a:ext cx="8453749" cy="10287000"/>
          </a:xfrm>
          <a:custGeom>
            <a:avLst/>
            <a:gdLst/>
            <a:ahLst/>
            <a:cxnLst/>
            <a:rect l="l" t="t" r="r" b="b"/>
            <a:pathLst>
              <a:path w="8453749" h="10287000">
                <a:moveTo>
                  <a:pt x="0" y="0"/>
                </a:moveTo>
                <a:lnTo>
                  <a:pt x="8453749" y="0"/>
                </a:lnTo>
                <a:lnTo>
                  <a:pt x="8453749" y="10287000"/>
                </a:lnTo>
                <a:lnTo>
                  <a:pt x="0" y="10287000"/>
                </a:lnTo>
                <a:lnTo>
                  <a:pt x="0" y="0"/>
                </a:lnTo>
                <a:close/>
              </a:path>
            </a:pathLst>
          </a:custGeom>
          <a:blipFill>
            <a:blip r:embed="rId2"/>
            <a:stretch>
              <a:fillRect l="-41310" r="-61498"/>
            </a:stretch>
          </a:blipFill>
        </p:spPr>
        <p:txBody>
          <a:bodyPr/>
          <a:lstStyle/>
          <a:p>
            <a:endParaRPr lang="es-CO"/>
          </a:p>
        </p:txBody>
      </p:sp>
      <p:grpSp>
        <p:nvGrpSpPr>
          <p:cNvPr id="5" name="Group 5"/>
          <p:cNvGrpSpPr/>
          <p:nvPr/>
        </p:nvGrpSpPr>
        <p:grpSpPr>
          <a:xfrm>
            <a:off x="1976010" y="3810586"/>
            <a:ext cx="5978789" cy="2065575"/>
            <a:chOff x="0" y="0"/>
            <a:chExt cx="7971719" cy="2754100"/>
          </a:xfrm>
        </p:grpSpPr>
        <p:sp>
          <p:nvSpPr>
            <p:cNvPr id="6" name="TextBox 6"/>
            <p:cNvSpPr txBox="1"/>
            <p:nvPr/>
          </p:nvSpPr>
          <p:spPr>
            <a:xfrm>
              <a:off x="0" y="-5547"/>
              <a:ext cx="7971719" cy="1866756"/>
            </a:xfrm>
            <a:prstGeom prst="rect">
              <a:avLst/>
            </a:prstGeom>
          </p:spPr>
          <p:txBody>
            <a:bodyPr lIns="0" tIns="0" rIns="0" bIns="0" rtlCol="0" anchor="t">
              <a:spAutoFit/>
            </a:bodyPr>
            <a:lstStyle/>
            <a:p>
              <a:pPr algn="l">
                <a:lnSpc>
                  <a:spcPts val="11039"/>
                </a:lnSpc>
              </a:pPr>
              <a:r>
                <a:rPr lang="en-US" sz="9199">
                  <a:solidFill>
                    <a:srgbClr val="004A26"/>
                  </a:solidFill>
                  <a:latin typeface="Poppins Medium"/>
                </a:rPr>
                <a:t>Objetivos</a:t>
              </a:r>
            </a:p>
          </p:txBody>
        </p:sp>
        <p:sp>
          <p:nvSpPr>
            <p:cNvPr id="7" name="TextBox 7"/>
            <p:cNvSpPr txBox="1"/>
            <p:nvPr/>
          </p:nvSpPr>
          <p:spPr>
            <a:xfrm>
              <a:off x="0" y="2027615"/>
              <a:ext cx="6388438" cy="720938"/>
            </a:xfrm>
            <a:prstGeom prst="rect">
              <a:avLst/>
            </a:prstGeom>
          </p:spPr>
          <p:txBody>
            <a:bodyPr lIns="0" tIns="0" rIns="0" bIns="0" rtlCol="0" anchor="t">
              <a:spAutoFit/>
            </a:bodyPr>
            <a:lstStyle/>
            <a:p>
              <a:pPr algn="l">
                <a:lnSpc>
                  <a:spcPts val="4320"/>
                </a:lnSpc>
              </a:pPr>
              <a:endParaRPr/>
            </a:p>
          </p:txBody>
        </p:sp>
      </p:grpSp>
      <p:sp>
        <p:nvSpPr>
          <p:cNvPr id="8" name="TextBox 8"/>
          <p:cNvSpPr txBox="1"/>
          <p:nvPr/>
        </p:nvSpPr>
        <p:spPr>
          <a:xfrm>
            <a:off x="1976010" y="5335457"/>
            <a:ext cx="5678137" cy="540703"/>
          </a:xfrm>
          <a:prstGeom prst="rect">
            <a:avLst/>
          </a:prstGeom>
        </p:spPr>
        <p:txBody>
          <a:bodyPr lIns="0" tIns="0" rIns="0" bIns="0" rtlCol="0" anchor="t">
            <a:spAutoFit/>
          </a:bodyPr>
          <a:lstStyle/>
          <a:p>
            <a:pPr algn="l">
              <a:lnSpc>
                <a:spcPts val="4320"/>
              </a:lnSpc>
            </a:pPr>
            <a:r>
              <a:rPr lang="en-US" sz="3600" spc="89">
                <a:solidFill>
                  <a:srgbClr val="000000"/>
                </a:solidFill>
                <a:latin typeface="Poppins Light"/>
              </a:rPr>
              <a:t>— PARTE 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785541" y="-1174232"/>
            <a:ext cx="10370142" cy="12635465"/>
            <a:chOff x="0" y="0"/>
            <a:chExt cx="2354580" cy="2868930"/>
          </a:xfrm>
        </p:grpSpPr>
        <p:sp>
          <p:nvSpPr>
            <p:cNvPr id="3" name="Freeform 3"/>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1D7144"/>
            </a:solidFill>
          </p:spPr>
          <p:txBody>
            <a:bodyPr/>
            <a:lstStyle/>
            <a:p>
              <a:endParaRPr lang="es-CO"/>
            </a:p>
          </p:txBody>
        </p:sp>
      </p:grpSp>
      <p:grpSp>
        <p:nvGrpSpPr>
          <p:cNvPr id="4" name="Group 4"/>
          <p:cNvGrpSpPr/>
          <p:nvPr/>
        </p:nvGrpSpPr>
        <p:grpSpPr>
          <a:xfrm>
            <a:off x="10051606" y="1868873"/>
            <a:ext cx="6968876" cy="1205089"/>
            <a:chOff x="0" y="0"/>
            <a:chExt cx="9291835" cy="1606786"/>
          </a:xfrm>
        </p:grpSpPr>
        <p:sp>
          <p:nvSpPr>
            <p:cNvPr id="5" name="TextBox 5"/>
            <p:cNvSpPr txBox="1"/>
            <p:nvPr/>
          </p:nvSpPr>
          <p:spPr>
            <a:xfrm>
              <a:off x="0" y="63500"/>
              <a:ext cx="769759" cy="421564"/>
            </a:xfrm>
            <a:prstGeom prst="rect">
              <a:avLst/>
            </a:prstGeom>
          </p:spPr>
          <p:txBody>
            <a:bodyPr lIns="0" tIns="0" rIns="0" bIns="0" rtlCol="0" anchor="t">
              <a:spAutoFit/>
            </a:bodyPr>
            <a:lstStyle/>
            <a:p>
              <a:pPr algn="r">
                <a:lnSpc>
                  <a:spcPts val="2520"/>
                </a:lnSpc>
              </a:pPr>
              <a:r>
                <a:rPr lang="en-US" sz="2100" spc="52">
                  <a:solidFill>
                    <a:srgbClr val="000000"/>
                  </a:solidFill>
                  <a:latin typeface="Poppins Medium"/>
                </a:rPr>
                <a:t>01</a:t>
              </a:r>
            </a:p>
          </p:txBody>
        </p:sp>
        <p:sp>
          <p:nvSpPr>
            <p:cNvPr id="6" name="TextBox 6"/>
            <p:cNvSpPr txBox="1"/>
            <p:nvPr/>
          </p:nvSpPr>
          <p:spPr>
            <a:xfrm>
              <a:off x="1129813" y="-28575"/>
              <a:ext cx="8162022" cy="1568798"/>
            </a:xfrm>
            <a:prstGeom prst="rect">
              <a:avLst/>
            </a:prstGeom>
          </p:spPr>
          <p:txBody>
            <a:bodyPr lIns="0" tIns="0" rIns="0" bIns="0" rtlCol="0" anchor="t">
              <a:spAutoFit/>
            </a:bodyPr>
            <a:lstStyle/>
            <a:p>
              <a:pPr algn="l">
                <a:lnSpc>
                  <a:spcPts val="3120"/>
                </a:lnSpc>
              </a:pPr>
              <a:r>
                <a:rPr lang="en-US" sz="2400" spc="24">
                  <a:solidFill>
                    <a:srgbClr val="000000"/>
                  </a:solidFill>
                  <a:latin typeface="HK Grotesk Light"/>
                </a:rPr>
                <a:t>Otorgar facilidades para la compresión de las situaciones de los evaluados en las pruebas Saber 11.</a:t>
              </a:r>
            </a:p>
          </p:txBody>
        </p:sp>
      </p:grpSp>
      <p:grpSp>
        <p:nvGrpSpPr>
          <p:cNvPr id="7" name="Group 7"/>
          <p:cNvGrpSpPr/>
          <p:nvPr/>
        </p:nvGrpSpPr>
        <p:grpSpPr>
          <a:xfrm>
            <a:off x="10051606" y="4353970"/>
            <a:ext cx="6968876" cy="1995521"/>
            <a:chOff x="0" y="0"/>
            <a:chExt cx="9291835" cy="2660695"/>
          </a:xfrm>
        </p:grpSpPr>
        <p:sp>
          <p:nvSpPr>
            <p:cNvPr id="8" name="TextBox 8"/>
            <p:cNvSpPr txBox="1"/>
            <p:nvPr/>
          </p:nvSpPr>
          <p:spPr>
            <a:xfrm>
              <a:off x="0" y="63500"/>
              <a:ext cx="769759" cy="421564"/>
            </a:xfrm>
            <a:prstGeom prst="rect">
              <a:avLst/>
            </a:prstGeom>
          </p:spPr>
          <p:txBody>
            <a:bodyPr lIns="0" tIns="0" rIns="0" bIns="0" rtlCol="0" anchor="t">
              <a:spAutoFit/>
            </a:bodyPr>
            <a:lstStyle/>
            <a:p>
              <a:pPr algn="r">
                <a:lnSpc>
                  <a:spcPts val="2520"/>
                </a:lnSpc>
              </a:pPr>
              <a:r>
                <a:rPr lang="en-US" sz="2100" spc="52">
                  <a:solidFill>
                    <a:srgbClr val="000000"/>
                  </a:solidFill>
                  <a:latin typeface="Poppins Medium"/>
                </a:rPr>
                <a:t>02</a:t>
              </a:r>
            </a:p>
          </p:txBody>
        </p:sp>
        <p:sp>
          <p:nvSpPr>
            <p:cNvPr id="9" name="TextBox 9"/>
            <p:cNvSpPr txBox="1"/>
            <p:nvPr/>
          </p:nvSpPr>
          <p:spPr>
            <a:xfrm>
              <a:off x="1129813" y="-28575"/>
              <a:ext cx="8162022" cy="2622707"/>
            </a:xfrm>
            <a:prstGeom prst="rect">
              <a:avLst/>
            </a:prstGeom>
          </p:spPr>
          <p:txBody>
            <a:bodyPr lIns="0" tIns="0" rIns="0" bIns="0" rtlCol="0" anchor="t">
              <a:spAutoFit/>
            </a:bodyPr>
            <a:lstStyle/>
            <a:p>
              <a:pPr algn="l">
                <a:lnSpc>
                  <a:spcPts val="3120"/>
                </a:lnSpc>
              </a:pPr>
              <a:r>
                <a:rPr lang="en-US" sz="2400" spc="24">
                  <a:solidFill>
                    <a:srgbClr val="000000"/>
                  </a:solidFill>
                  <a:latin typeface="HK Grotesk Light"/>
                </a:rPr>
                <a:t>La herramienta de predicción debe ser un apoyo para ver las áreas que requieren refuerzos para cada institución. Además de poder brindar una orientación al estudiante para su elección de carrera profesional.</a:t>
              </a:r>
            </a:p>
          </p:txBody>
        </p:sp>
      </p:grpSp>
      <p:grpSp>
        <p:nvGrpSpPr>
          <p:cNvPr id="10" name="Group 10"/>
          <p:cNvGrpSpPr/>
          <p:nvPr/>
        </p:nvGrpSpPr>
        <p:grpSpPr>
          <a:xfrm>
            <a:off x="10051606" y="6867743"/>
            <a:ext cx="6968876" cy="414658"/>
            <a:chOff x="0" y="0"/>
            <a:chExt cx="9291835" cy="552877"/>
          </a:xfrm>
        </p:grpSpPr>
        <p:sp>
          <p:nvSpPr>
            <p:cNvPr id="11" name="TextBox 11"/>
            <p:cNvSpPr txBox="1"/>
            <p:nvPr/>
          </p:nvSpPr>
          <p:spPr>
            <a:xfrm>
              <a:off x="0" y="63500"/>
              <a:ext cx="769759" cy="421564"/>
            </a:xfrm>
            <a:prstGeom prst="rect">
              <a:avLst/>
            </a:prstGeom>
          </p:spPr>
          <p:txBody>
            <a:bodyPr lIns="0" tIns="0" rIns="0" bIns="0" rtlCol="0" anchor="t">
              <a:spAutoFit/>
            </a:bodyPr>
            <a:lstStyle/>
            <a:p>
              <a:pPr algn="r">
                <a:lnSpc>
                  <a:spcPts val="2520"/>
                </a:lnSpc>
              </a:pPr>
              <a:r>
                <a:rPr lang="en-US" sz="2100" spc="52">
                  <a:solidFill>
                    <a:srgbClr val="000000"/>
                  </a:solidFill>
                  <a:latin typeface="Poppins Medium"/>
                </a:rPr>
                <a:t>03</a:t>
              </a:r>
            </a:p>
          </p:txBody>
        </p:sp>
        <p:sp>
          <p:nvSpPr>
            <p:cNvPr id="12" name="TextBox 12"/>
            <p:cNvSpPr txBox="1"/>
            <p:nvPr/>
          </p:nvSpPr>
          <p:spPr>
            <a:xfrm>
              <a:off x="1129813" y="-28575"/>
              <a:ext cx="8162022" cy="514889"/>
            </a:xfrm>
            <a:prstGeom prst="rect">
              <a:avLst/>
            </a:prstGeom>
          </p:spPr>
          <p:txBody>
            <a:bodyPr lIns="0" tIns="0" rIns="0" bIns="0" rtlCol="0" anchor="t">
              <a:spAutoFit/>
            </a:bodyPr>
            <a:lstStyle/>
            <a:p>
              <a:pPr algn="l">
                <a:lnSpc>
                  <a:spcPts val="3120"/>
                </a:lnSpc>
              </a:pPr>
              <a:endParaRPr/>
            </a:p>
          </p:txBody>
        </p:sp>
      </p:grpSp>
      <p:grpSp>
        <p:nvGrpSpPr>
          <p:cNvPr id="13" name="Group 13"/>
          <p:cNvGrpSpPr/>
          <p:nvPr/>
        </p:nvGrpSpPr>
        <p:grpSpPr>
          <a:xfrm>
            <a:off x="0" y="4269873"/>
            <a:ext cx="8704632" cy="1634481"/>
            <a:chOff x="0" y="0"/>
            <a:chExt cx="11606176" cy="2179308"/>
          </a:xfrm>
        </p:grpSpPr>
        <p:sp>
          <p:nvSpPr>
            <p:cNvPr id="14" name="TextBox 14"/>
            <p:cNvSpPr txBox="1"/>
            <p:nvPr/>
          </p:nvSpPr>
          <p:spPr>
            <a:xfrm>
              <a:off x="0" y="-15072"/>
              <a:ext cx="11606176" cy="1629216"/>
            </a:xfrm>
            <a:prstGeom prst="rect">
              <a:avLst/>
            </a:prstGeom>
          </p:spPr>
          <p:txBody>
            <a:bodyPr lIns="0" tIns="0" rIns="0" bIns="0" rtlCol="0" anchor="t">
              <a:spAutoFit/>
            </a:bodyPr>
            <a:lstStyle/>
            <a:p>
              <a:pPr algn="ctr">
                <a:lnSpc>
                  <a:spcPts val="9600"/>
                </a:lnSpc>
              </a:pPr>
              <a:r>
                <a:rPr lang="en-US" sz="8000" dirty="0" err="1">
                  <a:solidFill>
                    <a:srgbClr val="F5F5EF"/>
                  </a:solidFill>
                  <a:latin typeface="Poppins Medium"/>
                </a:rPr>
                <a:t>Objetivos</a:t>
              </a:r>
              <a:endParaRPr lang="en-US" sz="8000" dirty="0">
                <a:solidFill>
                  <a:srgbClr val="F5F5EF"/>
                </a:solidFill>
                <a:latin typeface="Poppins Medium"/>
              </a:endParaRPr>
            </a:p>
          </p:txBody>
        </p:sp>
        <p:sp>
          <p:nvSpPr>
            <p:cNvPr id="15" name="TextBox 15"/>
            <p:cNvSpPr txBox="1"/>
            <p:nvPr/>
          </p:nvSpPr>
          <p:spPr>
            <a:xfrm>
              <a:off x="0" y="1760518"/>
              <a:ext cx="11606176" cy="421564"/>
            </a:xfrm>
            <a:prstGeom prst="rect">
              <a:avLst/>
            </a:prstGeom>
          </p:spPr>
          <p:txBody>
            <a:bodyPr lIns="0" tIns="0" rIns="0" bIns="0" rtlCol="0" anchor="t">
              <a:spAutoFit/>
            </a:bodyPr>
            <a:lstStyle/>
            <a:p>
              <a:pPr algn="ctr">
                <a:lnSpc>
                  <a:spcPts val="2520"/>
                </a:lnSpc>
              </a:pPr>
              <a:r>
                <a:rPr lang="en-US" sz="2100" spc="52">
                  <a:solidFill>
                    <a:srgbClr val="F5F5EF"/>
                  </a:solidFill>
                  <a:latin typeface="Poppins Medium"/>
                </a:rPr>
                <a:t>LO QUE QUEREMOS LOGRAR</a:t>
              </a:r>
            </a:p>
          </p:txBody>
        </p:sp>
      </p:grpSp>
      <p:sp>
        <p:nvSpPr>
          <p:cNvPr id="16" name="TextBox 16"/>
          <p:cNvSpPr txBox="1"/>
          <p:nvPr/>
        </p:nvSpPr>
        <p:spPr>
          <a:xfrm>
            <a:off x="10898966" y="6839168"/>
            <a:ext cx="6121517" cy="1183742"/>
          </a:xfrm>
          <a:prstGeom prst="rect">
            <a:avLst/>
          </a:prstGeom>
        </p:spPr>
        <p:txBody>
          <a:bodyPr lIns="0" tIns="0" rIns="0" bIns="0" rtlCol="0" anchor="t">
            <a:spAutoFit/>
          </a:bodyPr>
          <a:lstStyle/>
          <a:p>
            <a:pPr algn="l">
              <a:lnSpc>
                <a:spcPts val="3120"/>
              </a:lnSpc>
            </a:pPr>
            <a:r>
              <a:rPr lang="en-US" sz="2400" spc="24">
                <a:solidFill>
                  <a:srgbClr val="000000"/>
                </a:solidFill>
                <a:latin typeface="HK Grotesk Light"/>
              </a:rPr>
              <a:t>Brindar eficiencia para la obtención de métricas relevantes sobre la presentación de las pruebas Saber 11.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9467514" y="0"/>
            <a:ext cx="10672199" cy="10287000"/>
          </a:xfrm>
          <a:custGeom>
            <a:avLst/>
            <a:gdLst/>
            <a:ahLst/>
            <a:cxnLst/>
            <a:rect l="l" t="t" r="r" b="b"/>
            <a:pathLst>
              <a:path w="10672199" h="10287000">
                <a:moveTo>
                  <a:pt x="0" y="0"/>
                </a:moveTo>
                <a:lnTo>
                  <a:pt x="10672199" y="0"/>
                </a:lnTo>
                <a:lnTo>
                  <a:pt x="10672199" y="10287000"/>
                </a:lnTo>
                <a:lnTo>
                  <a:pt x="0" y="10287000"/>
                </a:lnTo>
                <a:lnTo>
                  <a:pt x="0" y="0"/>
                </a:lnTo>
                <a:close/>
              </a:path>
            </a:pathLst>
          </a:custGeom>
          <a:blipFill>
            <a:blip r:embed="rId2"/>
            <a:stretch>
              <a:fillRect l="-32176" r="-12499"/>
            </a:stretch>
          </a:blipFill>
        </p:spPr>
        <p:txBody>
          <a:bodyPr/>
          <a:lstStyle/>
          <a:p>
            <a:endParaRPr lang="es-CO"/>
          </a:p>
        </p:txBody>
      </p:sp>
      <p:grpSp>
        <p:nvGrpSpPr>
          <p:cNvPr id="3" name="Group 3"/>
          <p:cNvGrpSpPr/>
          <p:nvPr/>
        </p:nvGrpSpPr>
        <p:grpSpPr>
          <a:xfrm>
            <a:off x="1976010" y="3920529"/>
            <a:ext cx="7038863" cy="2570746"/>
            <a:chOff x="0" y="0"/>
            <a:chExt cx="9385151" cy="3427662"/>
          </a:xfrm>
        </p:grpSpPr>
        <p:sp>
          <p:nvSpPr>
            <p:cNvPr id="4" name="TextBox 4"/>
            <p:cNvSpPr txBox="1"/>
            <p:nvPr/>
          </p:nvSpPr>
          <p:spPr>
            <a:xfrm>
              <a:off x="0" y="-5547"/>
              <a:ext cx="9385151" cy="2551253"/>
            </a:xfrm>
            <a:prstGeom prst="rect">
              <a:avLst/>
            </a:prstGeom>
          </p:spPr>
          <p:txBody>
            <a:bodyPr lIns="0" tIns="0" rIns="0" bIns="0" rtlCol="0" anchor="t">
              <a:spAutoFit/>
            </a:bodyPr>
            <a:lstStyle/>
            <a:p>
              <a:pPr algn="l">
                <a:lnSpc>
                  <a:spcPts val="7679"/>
                </a:lnSpc>
              </a:pPr>
              <a:r>
                <a:rPr lang="en-US" sz="6399">
                  <a:solidFill>
                    <a:srgbClr val="1D7144"/>
                  </a:solidFill>
                  <a:latin typeface="Poppins Medium"/>
                </a:rPr>
                <a:t>Preguntas de negocio</a:t>
              </a:r>
            </a:p>
          </p:txBody>
        </p:sp>
        <p:sp>
          <p:nvSpPr>
            <p:cNvPr id="5" name="TextBox 5"/>
            <p:cNvSpPr txBox="1"/>
            <p:nvPr/>
          </p:nvSpPr>
          <p:spPr>
            <a:xfrm>
              <a:off x="0" y="2712113"/>
              <a:ext cx="7570850" cy="710002"/>
            </a:xfrm>
            <a:prstGeom prst="rect">
              <a:avLst/>
            </a:prstGeom>
          </p:spPr>
          <p:txBody>
            <a:bodyPr lIns="0" tIns="0" rIns="0" bIns="0" rtlCol="0" anchor="t">
              <a:spAutoFit/>
            </a:bodyPr>
            <a:lstStyle/>
            <a:p>
              <a:pPr algn="l">
                <a:lnSpc>
                  <a:spcPts val="4320"/>
                </a:lnSpc>
              </a:pPr>
              <a:r>
                <a:rPr lang="en-US" sz="3600" spc="89">
                  <a:solidFill>
                    <a:srgbClr val="000000"/>
                  </a:solidFill>
                  <a:latin typeface="Poppins Light"/>
                </a:rPr>
                <a:t>— PARTE 2</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486014" y="2072202"/>
            <a:ext cx="6306427" cy="3071298"/>
            <a:chOff x="0" y="0"/>
            <a:chExt cx="8408569" cy="4095064"/>
          </a:xfrm>
        </p:grpSpPr>
        <p:grpSp>
          <p:nvGrpSpPr>
            <p:cNvPr id="3" name="Group 3"/>
            <p:cNvGrpSpPr/>
            <p:nvPr/>
          </p:nvGrpSpPr>
          <p:grpSpPr>
            <a:xfrm>
              <a:off x="0" y="0"/>
              <a:ext cx="8408569" cy="1055126"/>
              <a:chOff x="0" y="0"/>
              <a:chExt cx="2626113" cy="329531"/>
            </a:xfrm>
          </p:grpSpPr>
          <p:sp>
            <p:nvSpPr>
              <p:cNvPr id="4" name="Freeform 4"/>
              <p:cNvSpPr/>
              <p:nvPr/>
            </p:nvSpPr>
            <p:spPr>
              <a:xfrm>
                <a:off x="0" y="0"/>
                <a:ext cx="2626113" cy="329531"/>
              </a:xfrm>
              <a:custGeom>
                <a:avLst/>
                <a:gdLst/>
                <a:ahLst/>
                <a:cxnLst/>
                <a:rect l="l" t="t" r="r" b="b"/>
                <a:pathLst>
                  <a:path w="2626113" h="329531">
                    <a:moveTo>
                      <a:pt x="0" y="0"/>
                    </a:moveTo>
                    <a:lnTo>
                      <a:pt x="2626113" y="0"/>
                    </a:lnTo>
                    <a:lnTo>
                      <a:pt x="2626113" y="329531"/>
                    </a:lnTo>
                    <a:lnTo>
                      <a:pt x="0" y="329531"/>
                    </a:lnTo>
                    <a:close/>
                  </a:path>
                </a:pathLst>
              </a:custGeom>
              <a:solidFill>
                <a:srgbClr val="005CE6"/>
              </a:solidFill>
            </p:spPr>
            <p:txBody>
              <a:bodyPr/>
              <a:lstStyle/>
              <a:p>
                <a:endParaRPr lang="es-CO"/>
              </a:p>
            </p:txBody>
          </p:sp>
        </p:grpSp>
        <p:sp>
          <p:nvSpPr>
            <p:cNvPr id="5" name="TextBox 5"/>
            <p:cNvSpPr txBox="1"/>
            <p:nvPr/>
          </p:nvSpPr>
          <p:spPr>
            <a:xfrm>
              <a:off x="0" y="1516964"/>
              <a:ext cx="8408569" cy="2578100"/>
            </a:xfrm>
            <a:prstGeom prst="rect">
              <a:avLst/>
            </a:prstGeom>
          </p:spPr>
          <p:txBody>
            <a:bodyPr lIns="0" tIns="0" rIns="0" bIns="0" rtlCol="0" anchor="t">
              <a:spAutoFit/>
            </a:bodyPr>
            <a:lstStyle/>
            <a:p>
              <a:pPr algn="l">
                <a:lnSpc>
                  <a:spcPts val="3899"/>
                </a:lnSpc>
              </a:pPr>
              <a:r>
                <a:rPr lang="en-US" sz="2999" spc="29">
                  <a:solidFill>
                    <a:srgbClr val="000000"/>
                  </a:solidFill>
                  <a:latin typeface="HK Grotesk Light"/>
                </a:rPr>
                <a:t>¿Cuáles son los principales factores que impactan en el rendimiento académico de los estudiantes en las pruebas Saber 11? .</a:t>
              </a:r>
            </a:p>
          </p:txBody>
        </p:sp>
        <p:sp>
          <p:nvSpPr>
            <p:cNvPr id="6" name="TextBox 6"/>
            <p:cNvSpPr txBox="1"/>
            <p:nvPr/>
          </p:nvSpPr>
          <p:spPr>
            <a:xfrm>
              <a:off x="670356" y="331047"/>
              <a:ext cx="7067857" cy="416017"/>
            </a:xfrm>
            <a:prstGeom prst="rect">
              <a:avLst/>
            </a:prstGeom>
          </p:spPr>
          <p:txBody>
            <a:bodyPr lIns="0" tIns="0" rIns="0" bIns="0" rtlCol="0" anchor="t">
              <a:spAutoFit/>
            </a:bodyPr>
            <a:lstStyle/>
            <a:p>
              <a:pPr algn="ctr">
                <a:lnSpc>
                  <a:spcPts val="2520"/>
                </a:lnSpc>
              </a:pPr>
              <a:r>
                <a:rPr lang="en-US" sz="2100" spc="52">
                  <a:solidFill>
                    <a:srgbClr val="FFFFFF"/>
                  </a:solidFill>
                  <a:latin typeface="Poppins Medium"/>
                </a:rPr>
                <a:t>PREGUNTA 1</a:t>
              </a:r>
            </a:p>
          </p:txBody>
        </p:sp>
      </p:grpSp>
      <p:grpSp>
        <p:nvGrpSpPr>
          <p:cNvPr id="7" name="Group 7"/>
          <p:cNvGrpSpPr/>
          <p:nvPr/>
        </p:nvGrpSpPr>
        <p:grpSpPr>
          <a:xfrm>
            <a:off x="10010672" y="5143500"/>
            <a:ext cx="6306427" cy="3071298"/>
            <a:chOff x="0" y="0"/>
            <a:chExt cx="8408569" cy="4095064"/>
          </a:xfrm>
        </p:grpSpPr>
        <p:grpSp>
          <p:nvGrpSpPr>
            <p:cNvPr id="8" name="Group 8"/>
            <p:cNvGrpSpPr/>
            <p:nvPr/>
          </p:nvGrpSpPr>
          <p:grpSpPr>
            <a:xfrm>
              <a:off x="0" y="0"/>
              <a:ext cx="8408569" cy="1055126"/>
              <a:chOff x="0" y="0"/>
              <a:chExt cx="2626113" cy="329531"/>
            </a:xfrm>
          </p:grpSpPr>
          <p:sp>
            <p:nvSpPr>
              <p:cNvPr id="9" name="Freeform 9"/>
              <p:cNvSpPr/>
              <p:nvPr/>
            </p:nvSpPr>
            <p:spPr>
              <a:xfrm>
                <a:off x="0" y="0"/>
                <a:ext cx="2626113" cy="329531"/>
              </a:xfrm>
              <a:custGeom>
                <a:avLst/>
                <a:gdLst/>
                <a:ahLst/>
                <a:cxnLst/>
                <a:rect l="l" t="t" r="r" b="b"/>
                <a:pathLst>
                  <a:path w="2626113" h="329531">
                    <a:moveTo>
                      <a:pt x="0" y="0"/>
                    </a:moveTo>
                    <a:lnTo>
                      <a:pt x="2626113" y="0"/>
                    </a:lnTo>
                    <a:lnTo>
                      <a:pt x="2626113" y="329531"/>
                    </a:lnTo>
                    <a:lnTo>
                      <a:pt x="0" y="329531"/>
                    </a:lnTo>
                    <a:close/>
                  </a:path>
                </a:pathLst>
              </a:custGeom>
              <a:solidFill>
                <a:srgbClr val="1D7144"/>
              </a:solidFill>
            </p:spPr>
            <p:txBody>
              <a:bodyPr/>
              <a:lstStyle/>
              <a:p>
                <a:endParaRPr lang="es-CO"/>
              </a:p>
            </p:txBody>
          </p:sp>
        </p:grpSp>
        <p:sp>
          <p:nvSpPr>
            <p:cNvPr id="10" name="TextBox 10"/>
            <p:cNvSpPr txBox="1"/>
            <p:nvPr/>
          </p:nvSpPr>
          <p:spPr>
            <a:xfrm>
              <a:off x="0" y="1516964"/>
              <a:ext cx="8408569" cy="2578100"/>
            </a:xfrm>
            <a:prstGeom prst="rect">
              <a:avLst/>
            </a:prstGeom>
          </p:spPr>
          <p:txBody>
            <a:bodyPr lIns="0" tIns="0" rIns="0" bIns="0" rtlCol="0" anchor="t">
              <a:spAutoFit/>
            </a:bodyPr>
            <a:lstStyle/>
            <a:p>
              <a:pPr algn="l">
                <a:lnSpc>
                  <a:spcPts val="3899"/>
                </a:lnSpc>
              </a:pPr>
              <a:r>
                <a:rPr lang="en-US" sz="2999" spc="29">
                  <a:solidFill>
                    <a:srgbClr val="000000"/>
                  </a:solidFill>
                  <a:latin typeface="HK Grotesk Light"/>
                </a:rPr>
                <a:t> ¿Cómo los temas socioeconómicos y demográficos juegan un papel sumamente importante en los resultados de las pruebas Saber 11?  </a:t>
              </a:r>
            </a:p>
          </p:txBody>
        </p:sp>
        <p:sp>
          <p:nvSpPr>
            <p:cNvPr id="11" name="TextBox 11"/>
            <p:cNvSpPr txBox="1"/>
            <p:nvPr/>
          </p:nvSpPr>
          <p:spPr>
            <a:xfrm>
              <a:off x="648318" y="331047"/>
              <a:ext cx="7111934" cy="416017"/>
            </a:xfrm>
            <a:prstGeom prst="rect">
              <a:avLst/>
            </a:prstGeom>
          </p:spPr>
          <p:txBody>
            <a:bodyPr lIns="0" tIns="0" rIns="0" bIns="0" rtlCol="0" anchor="t">
              <a:spAutoFit/>
            </a:bodyPr>
            <a:lstStyle/>
            <a:p>
              <a:pPr algn="ctr">
                <a:lnSpc>
                  <a:spcPts val="2520"/>
                </a:lnSpc>
              </a:pPr>
              <a:r>
                <a:rPr lang="en-US" sz="2100" spc="52">
                  <a:solidFill>
                    <a:srgbClr val="FFFFFF"/>
                  </a:solidFill>
                  <a:latin typeface="Poppins Medium"/>
                </a:rPr>
                <a:t>PREGUNTA 2</a:t>
              </a:r>
            </a:p>
          </p:txBody>
        </p:sp>
      </p:grpSp>
      <p:grpSp>
        <p:nvGrpSpPr>
          <p:cNvPr id="12" name="Group 12"/>
          <p:cNvGrpSpPr/>
          <p:nvPr/>
        </p:nvGrpSpPr>
        <p:grpSpPr>
          <a:xfrm>
            <a:off x="5753224" y="9258300"/>
            <a:ext cx="9511178" cy="214890"/>
            <a:chOff x="0" y="0"/>
            <a:chExt cx="25294954" cy="571500"/>
          </a:xfrm>
        </p:grpSpPr>
        <p:sp>
          <p:nvSpPr>
            <p:cNvPr id="13" name="Freeform 13"/>
            <p:cNvSpPr/>
            <p:nvPr/>
          </p:nvSpPr>
          <p:spPr>
            <a:xfrm>
              <a:off x="0" y="255270"/>
              <a:ext cx="25294954" cy="69850"/>
            </a:xfrm>
            <a:custGeom>
              <a:avLst/>
              <a:gdLst/>
              <a:ahLst/>
              <a:cxnLst/>
              <a:rect l="l" t="t" r="r" b="b"/>
              <a:pathLst>
                <a:path w="25294954" h="69850">
                  <a:moveTo>
                    <a:pt x="25004123" y="0"/>
                  </a:moveTo>
                  <a:lnTo>
                    <a:pt x="0" y="0"/>
                  </a:lnTo>
                  <a:lnTo>
                    <a:pt x="0" y="69850"/>
                  </a:lnTo>
                  <a:lnTo>
                    <a:pt x="25294954" y="69850"/>
                  </a:lnTo>
                  <a:lnTo>
                    <a:pt x="25294954" y="0"/>
                  </a:lnTo>
                  <a:close/>
                </a:path>
              </a:pathLst>
            </a:custGeom>
            <a:solidFill>
              <a:srgbClr val="000000"/>
            </a:solidFill>
          </p:spPr>
          <p:txBody>
            <a:bodyPr/>
            <a:lstStyle/>
            <a:p>
              <a:endParaRPr lang="es-CO"/>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stretch>
              <a:fillRect l="-12500" r="-87945"/>
            </a:stretch>
          </a:blipFill>
        </p:spPr>
        <p:txBody>
          <a:bodyPr/>
          <a:lstStyle/>
          <a:p>
            <a:endParaRPr lang="es-CO"/>
          </a:p>
        </p:txBody>
      </p:sp>
      <p:grpSp>
        <p:nvGrpSpPr>
          <p:cNvPr id="3" name="Group 3"/>
          <p:cNvGrpSpPr/>
          <p:nvPr/>
        </p:nvGrpSpPr>
        <p:grpSpPr>
          <a:xfrm>
            <a:off x="10901153" y="3582528"/>
            <a:ext cx="5415945" cy="2691390"/>
            <a:chOff x="0" y="-11093"/>
            <a:chExt cx="7221260" cy="3588521"/>
          </a:xfrm>
        </p:grpSpPr>
        <p:sp>
          <p:nvSpPr>
            <p:cNvPr id="4" name="TextBox 4"/>
            <p:cNvSpPr txBox="1"/>
            <p:nvPr/>
          </p:nvSpPr>
          <p:spPr>
            <a:xfrm>
              <a:off x="0" y="-11093"/>
              <a:ext cx="7221260" cy="2610374"/>
            </a:xfrm>
            <a:prstGeom prst="rect">
              <a:avLst/>
            </a:prstGeom>
          </p:spPr>
          <p:txBody>
            <a:bodyPr lIns="0" tIns="0" rIns="0" bIns="0" rtlCol="0" anchor="t">
              <a:spAutoFit/>
            </a:bodyPr>
            <a:lstStyle/>
            <a:p>
              <a:pPr marL="0" lvl="0" indent="0" algn="l">
                <a:lnSpc>
                  <a:spcPts val="7679"/>
                </a:lnSpc>
                <a:spcBef>
                  <a:spcPct val="0"/>
                </a:spcBef>
              </a:pPr>
              <a:r>
                <a:rPr lang="en-US" sz="6399" dirty="0">
                  <a:solidFill>
                    <a:srgbClr val="000000"/>
                  </a:solidFill>
                  <a:latin typeface="Poppins Medium"/>
                </a:rPr>
                <a:t>Análisis Exploratorio</a:t>
              </a:r>
            </a:p>
          </p:txBody>
        </p:sp>
        <p:sp>
          <p:nvSpPr>
            <p:cNvPr id="5" name="TextBox 5"/>
            <p:cNvSpPr txBox="1"/>
            <p:nvPr/>
          </p:nvSpPr>
          <p:spPr>
            <a:xfrm>
              <a:off x="0" y="2867426"/>
              <a:ext cx="6803610" cy="710002"/>
            </a:xfrm>
            <a:prstGeom prst="rect">
              <a:avLst/>
            </a:prstGeom>
          </p:spPr>
          <p:txBody>
            <a:bodyPr lIns="0" tIns="0" rIns="0" bIns="0" rtlCol="0" anchor="t">
              <a:spAutoFit/>
            </a:bodyPr>
            <a:lstStyle/>
            <a:p>
              <a:pPr algn="l">
                <a:lnSpc>
                  <a:spcPts val="4320"/>
                </a:lnSpc>
              </a:pPr>
              <a:r>
                <a:rPr lang="en-US" sz="3600" spc="89">
                  <a:solidFill>
                    <a:srgbClr val="000000"/>
                  </a:solidFill>
                  <a:latin typeface="Poppins Light"/>
                </a:rPr>
                <a:t>— PARTE 3</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rot="-10800000">
            <a:off x="1854267" y="9258300"/>
            <a:ext cx="4787638" cy="2393819"/>
          </a:xfrm>
          <a:custGeom>
            <a:avLst/>
            <a:gdLst/>
            <a:ahLst/>
            <a:cxnLst/>
            <a:rect l="l" t="t" r="r" b="b"/>
            <a:pathLst>
              <a:path w="4787638" h="2393819">
                <a:moveTo>
                  <a:pt x="0" y="0"/>
                </a:moveTo>
                <a:lnTo>
                  <a:pt x="4787638" y="0"/>
                </a:lnTo>
                <a:lnTo>
                  <a:pt x="4787638" y="2393819"/>
                </a:lnTo>
                <a:lnTo>
                  <a:pt x="0" y="23938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3" name="Freeform 3"/>
          <p:cNvSpPr/>
          <p:nvPr/>
        </p:nvSpPr>
        <p:spPr>
          <a:xfrm rot="-10800000">
            <a:off x="7238498" y="9258300"/>
            <a:ext cx="4787638" cy="2393819"/>
          </a:xfrm>
          <a:custGeom>
            <a:avLst/>
            <a:gdLst/>
            <a:ahLst/>
            <a:cxnLst/>
            <a:rect l="l" t="t" r="r" b="b"/>
            <a:pathLst>
              <a:path w="4787638" h="2393819">
                <a:moveTo>
                  <a:pt x="0" y="0"/>
                </a:moveTo>
                <a:lnTo>
                  <a:pt x="4787639" y="0"/>
                </a:lnTo>
                <a:lnTo>
                  <a:pt x="4787639" y="2393819"/>
                </a:lnTo>
                <a:lnTo>
                  <a:pt x="0" y="23938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grpSp>
        <p:nvGrpSpPr>
          <p:cNvPr id="4" name="Group 4"/>
          <p:cNvGrpSpPr/>
          <p:nvPr/>
        </p:nvGrpSpPr>
        <p:grpSpPr>
          <a:xfrm>
            <a:off x="5753224" y="813810"/>
            <a:ext cx="9511178" cy="214890"/>
            <a:chOff x="0" y="0"/>
            <a:chExt cx="25294954" cy="571500"/>
          </a:xfrm>
        </p:grpSpPr>
        <p:sp>
          <p:nvSpPr>
            <p:cNvPr id="5" name="Freeform 5"/>
            <p:cNvSpPr/>
            <p:nvPr/>
          </p:nvSpPr>
          <p:spPr>
            <a:xfrm>
              <a:off x="0" y="255270"/>
              <a:ext cx="25294954" cy="69850"/>
            </a:xfrm>
            <a:custGeom>
              <a:avLst/>
              <a:gdLst/>
              <a:ahLst/>
              <a:cxnLst/>
              <a:rect l="l" t="t" r="r" b="b"/>
              <a:pathLst>
                <a:path w="25294954" h="69850">
                  <a:moveTo>
                    <a:pt x="25004123" y="0"/>
                  </a:moveTo>
                  <a:lnTo>
                    <a:pt x="0" y="0"/>
                  </a:lnTo>
                  <a:lnTo>
                    <a:pt x="0" y="69850"/>
                  </a:lnTo>
                  <a:lnTo>
                    <a:pt x="25294954" y="69850"/>
                  </a:lnTo>
                  <a:lnTo>
                    <a:pt x="25294954" y="0"/>
                  </a:lnTo>
                  <a:close/>
                </a:path>
              </a:pathLst>
            </a:custGeom>
            <a:solidFill>
              <a:srgbClr val="000000"/>
            </a:solidFill>
          </p:spPr>
          <p:txBody>
            <a:bodyPr/>
            <a:lstStyle/>
            <a:p>
              <a:endParaRPr lang="es-CO"/>
            </a:p>
          </p:txBody>
        </p:sp>
      </p:grpSp>
      <p:sp>
        <p:nvSpPr>
          <p:cNvPr id="6" name="Freeform 6"/>
          <p:cNvSpPr/>
          <p:nvPr/>
        </p:nvSpPr>
        <p:spPr>
          <a:xfrm>
            <a:off x="10354232" y="5177368"/>
            <a:ext cx="2394109" cy="2109809"/>
          </a:xfrm>
          <a:custGeom>
            <a:avLst/>
            <a:gdLst/>
            <a:ahLst/>
            <a:cxnLst/>
            <a:rect l="l" t="t" r="r" b="b"/>
            <a:pathLst>
              <a:path w="2394109" h="2109809">
                <a:moveTo>
                  <a:pt x="0" y="0"/>
                </a:moveTo>
                <a:lnTo>
                  <a:pt x="2394109" y="0"/>
                </a:lnTo>
                <a:lnTo>
                  <a:pt x="2394109" y="2109809"/>
                </a:lnTo>
                <a:lnTo>
                  <a:pt x="0" y="2109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7" name="Freeform 7"/>
          <p:cNvSpPr/>
          <p:nvPr/>
        </p:nvSpPr>
        <p:spPr>
          <a:xfrm>
            <a:off x="14164084" y="2513964"/>
            <a:ext cx="2200636" cy="2184131"/>
          </a:xfrm>
          <a:custGeom>
            <a:avLst/>
            <a:gdLst/>
            <a:ahLst/>
            <a:cxnLst/>
            <a:rect l="l" t="t" r="r" b="b"/>
            <a:pathLst>
              <a:path w="2200636" h="2184131">
                <a:moveTo>
                  <a:pt x="0" y="0"/>
                </a:moveTo>
                <a:lnTo>
                  <a:pt x="2200637" y="0"/>
                </a:lnTo>
                <a:lnTo>
                  <a:pt x="2200637" y="2184131"/>
                </a:lnTo>
                <a:lnTo>
                  <a:pt x="0" y="21841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8" name="TextBox 8"/>
          <p:cNvSpPr txBox="1"/>
          <p:nvPr/>
        </p:nvSpPr>
        <p:spPr>
          <a:xfrm>
            <a:off x="2584693" y="1301702"/>
            <a:ext cx="12679709" cy="936037"/>
          </a:xfrm>
          <a:prstGeom prst="rect">
            <a:avLst/>
          </a:prstGeom>
        </p:spPr>
        <p:txBody>
          <a:bodyPr lIns="0" tIns="0" rIns="0" bIns="0" rtlCol="0" anchor="t">
            <a:spAutoFit/>
          </a:bodyPr>
          <a:lstStyle/>
          <a:p>
            <a:pPr algn="l">
              <a:lnSpc>
                <a:spcPts val="7483"/>
              </a:lnSpc>
            </a:pPr>
            <a:r>
              <a:rPr lang="en-US" sz="6236">
                <a:solidFill>
                  <a:srgbClr val="000000"/>
                </a:solidFill>
                <a:latin typeface="Poppins Medium"/>
              </a:rPr>
              <a:t>Prueba saber 11 20191 - 20192</a:t>
            </a:r>
          </a:p>
        </p:txBody>
      </p:sp>
      <p:sp>
        <p:nvSpPr>
          <p:cNvPr id="9" name="TextBox 9"/>
          <p:cNvSpPr txBox="1"/>
          <p:nvPr/>
        </p:nvSpPr>
        <p:spPr>
          <a:xfrm>
            <a:off x="1792039" y="3339191"/>
            <a:ext cx="6816626" cy="783687"/>
          </a:xfrm>
          <a:prstGeom prst="rect">
            <a:avLst/>
          </a:prstGeom>
        </p:spPr>
        <p:txBody>
          <a:bodyPr lIns="0" tIns="0" rIns="0" bIns="0" rtlCol="0" anchor="t">
            <a:spAutoFit/>
          </a:bodyPr>
          <a:lstStyle/>
          <a:p>
            <a:pPr algn="ctr">
              <a:lnSpc>
                <a:spcPts val="6154"/>
              </a:lnSpc>
              <a:spcBef>
                <a:spcPct val="0"/>
              </a:spcBef>
            </a:pPr>
            <a:r>
              <a:rPr lang="en-US" sz="4396">
                <a:solidFill>
                  <a:srgbClr val="000000"/>
                </a:solidFill>
                <a:latin typeface="Montserrat Light"/>
              </a:rPr>
              <a:t>Tamaño muestra:</a:t>
            </a:r>
            <a:r>
              <a:rPr lang="en-US" sz="4396">
                <a:solidFill>
                  <a:srgbClr val="000000"/>
                </a:solidFill>
                <a:latin typeface="Montserrat Light Bold"/>
              </a:rPr>
              <a:t> </a:t>
            </a:r>
            <a:r>
              <a:rPr lang="en-US" sz="4396">
                <a:solidFill>
                  <a:srgbClr val="78B24C"/>
                </a:solidFill>
                <a:latin typeface="Montserrat Light Bold"/>
              </a:rPr>
              <a:t>131.461</a:t>
            </a:r>
          </a:p>
        </p:txBody>
      </p:sp>
      <p:sp>
        <p:nvSpPr>
          <p:cNvPr id="10" name="TextBox 10"/>
          <p:cNvSpPr txBox="1"/>
          <p:nvPr/>
        </p:nvSpPr>
        <p:spPr>
          <a:xfrm>
            <a:off x="2334146" y="5736047"/>
            <a:ext cx="5732413" cy="2402937"/>
          </a:xfrm>
          <a:prstGeom prst="rect">
            <a:avLst/>
          </a:prstGeom>
        </p:spPr>
        <p:txBody>
          <a:bodyPr lIns="0" tIns="0" rIns="0" bIns="0" rtlCol="0" anchor="t">
            <a:spAutoFit/>
          </a:bodyPr>
          <a:lstStyle/>
          <a:p>
            <a:pPr algn="ctr">
              <a:lnSpc>
                <a:spcPts val="6154"/>
              </a:lnSpc>
            </a:pPr>
            <a:r>
              <a:rPr lang="en-US" sz="4396">
                <a:solidFill>
                  <a:srgbClr val="000000"/>
                </a:solidFill>
                <a:latin typeface="Montserrat Light Bold"/>
              </a:rPr>
              <a:t>2.373 </a:t>
            </a:r>
            <a:r>
              <a:rPr lang="en-US" sz="4396">
                <a:solidFill>
                  <a:srgbClr val="78B24C"/>
                </a:solidFill>
                <a:latin typeface="Montserrat Light"/>
              </a:rPr>
              <a:t>calendario B</a:t>
            </a:r>
          </a:p>
          <a:p>
            <a:pPr algn="ctr">
              <a:lnSpc>
                <a:spcPts val="6154"/>
              </a:lnSpc>
            </a:pPr>
            <a:r>
              <a:rPr lang="en-US" sz="4396">
                <a:solidFill>
                  <a:srgbClr val="000000"/>
                </a:solidFill>
                <a:latin typeface="Montserrat Light Bold"/>
              </a:rPr>
              <a:t>128.246 </a:t>
            </a:r>
            <a:r>
              <a:rPr lang="en-US" sz="4396">
                <a:solidFill>
                  <a:srgbClr val="78B24C"/>
                </a:solidFill>
                <a:latin typeface="Montserrat Light"/>
              </a:rPr>
              <a:t>calendario A</a:t>
            </a:r>
          </a:p>
          <a:p>
            <a:pPr algn="ctr">
              <a:lnSpc>
                <a:spcPts val="6154"/>
              </a:lnSpc>
              <a:spcBef>
                <a:spcPct val="0"/>
              </a:spcBef>
            </a:pPr>
            <a:r>
              <a:rPr lang="en-US" sz="4396">
                <a:solidFill>
                  <a:srgbClr val="000000"/>
                </a:solidFill>
                <a:latin typeface="Montserrat Light Bold"/>
              </a:rPr>
              <a:t>842 </a:t>
            </a:r>
            <a:r>
              <a:rPr lang="en-US" sz="4396">
                <a:solidFill>
                  <a:srgbClr val="78B24C"/>
                </a:solidFill>
                <a:latin typeface="Montserrat Light"/>
              </a:rPr>
              <a:t>otros</a:t>
            </a:r>
          </a:p>
        </p:txBody>
      </p:sp>
      <p:sp>
        <p:nvSpPr>
          <p:cNvPr id="11" name="TextBox 11"/>
          <p:cNvSpPr txBox="1"/>
          <p:nvPr/>
        </p:nvSpPr>
        <p:spPr>
          <a:xfrm>
            <a:off x="9987527" y="2904900"/>
            <a:ext cx="3495377"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98,3%</a:t>
            </a:r>
          </a:p>
        </p:txBody>
      </p:sp>
      <p:sp>
        <p:nvSpPr>
          <p:cNvPr id="12" name="TextBox 12"/>
          <p:cNvSpPr txBox="1"/>
          <p:nvPr/>
        </p:nvSpPr>
        <p:spPr>
          <a:xfrm>
            <a:off x="13289823" y="5363275"/>
            <a:ext cx="3523952"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0,16%</a:t>
            </a:r>
          </a:p>
        </p:txBody>
      </p:sp>
      <p:sp>
        <p:nvSpPr>
          <p:cNvPr id="13" name="Freeform 13"/>
          <p:cNvSpPr/>
          <p:nvPr/>
        </p:nvSpPr>
        <p:spPr>
          <a:xfrm rot="-10800000">
            <a:off x="12026137" y="9090090"/>
            <a:ext cx="4787638" cy="2393819"/>
          </a:xfrm>
          <a:custGeom>
            <a:avLst/>
            <a:gdLst/>
            <a:ahLst/>
            <a:cxnLst/>
            <a:rect l="l" t="t" r="r" b="b"/>
            <a:pathLst>
              <a:path w="4787638" h="2393819">
                <a:moveTo>
                  <a:pt x="0" y="0"/>
                </a:moveTo>
                <a:lnTo>
                  <a:pt x="4787638" y="0"/>
                </a:lnTo>
                <a:lnTo>
                  <a:pt x="4787638" y="2393820"/>
                </a:lnTo>
                <a:lnTo>
                  <a:pt x="0" y="2393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1066</Words>
  <Application>Microsoft Office PowerPoint</Application>
  <PresentationFormat>Personalizado</PresentationFormat>
  <Paragraphs>251</Paragraphs>
  <Slides>39</Slides>
  <Notes>0</Notes>
  <HiddenSlides>0</HiddenSlides>
  <MMClips>1</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39</vt:i4>
      </vt:variant>
    </vt:vector>
  </HeadingPairs>
  <TitlesOfParts>
    <vt:vector size="51" baseType="lpstr">
      <vt:lpstr>Montserrat Ultra-Bold</vt:lpstr>
      <vt:lpstr>Poppins Medium</vt:lpstr>
      <vt:lpstr>Montserrat Light Bold</vt:lpstr>
      <vt:lpstr>HK Grotesk Light</vt:lpstr>
      <vt:lpstr>Poppins Light</vt:lpstr>
      <vt:lpstr>Arial</vt:lpstr>
      <vt:lpstr>Barlow Condensed Semi-Bold</vt:lpstr>
      <vt:lpstr>Montserrat Light</vt:lpstr>
      <vt:lpstr>Calibri</vt:lpstr>
      <vt:lpstr>Canva Sans Bold</vt:lpstr>
      <vt:lpstr>Poppins Medium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Verde y Azul Geométrico Nanotecnología Investigación Científica Educación Presentación</dc:title>
  <dc:creator>Juan Cancelado</dc:creator>
  <cp:lastModifiedBy>Juan Pablo Cancelado Caro</cp:lastModifiedBy>
  <cp:revision>2</cp:revision>
  <dcterms:created xsi:type="dcterms:W3CDTF">2006-08-16T00:00:00Z</dcterms:created>
  <dcterms:modified xsi:type="dcterms:W3CDTF">2024-05-30T14:09:46Z</dcterms:modified>
  <dc:identifier>DAGFsFdOH_o</dc:identifier>
</cp:coreProperties>
</file>